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10287000" cx="18288000"/>
  <p:notesSz cx="6858000" cy="9144000"/>
  <p:embeddedFontLst>
    <p:embeddedFont>
      <p:font typeface="Poppins"/>
      <p:bold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Kayla Haeussle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Poppins-bold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4-30T01:47:24.941">
    <p:pos x="6000" y="0"/>
    <p:text>i dont think we will have time for me to go into this level of detail :( but keeping this slide for now cuz I like it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0ef247cc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50ef247ccc_0_1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10e75c3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510e75c31c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10e75c31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510e75c31c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0ef247cc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Imagine two patients – one says their symptoms in English, the other in Chinese.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Can a model trained on English also classify Chinese symptoms accurately?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2" name="Google Shape;332;g350ef247ccc_0_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51b74b12c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First, I translated the English dataset into Chinese using the deep_translator library.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Then, I tested whether our BERT-base model—the one that performed well in our first experiment—could handle the Chinese input directly.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also evaluated Multilingual BERT, trained only on English and one on Chinese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that, I fine-tune a Chinese-specific BERT (pretrained on a Chinese corpus) on the translated dataset.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four models were tested on the same Chinese 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351b74b12cc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1b74b12c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Chinese-BERT</a:t>
            </a:r>
            <a:r>
              <a:rPr lang="en-US">
                <a:solidFill>
                  <a:schemeClr val="dk1"/>
                </a:solidFill>
              </a:rPr>
              <a:t> achieved the highest accuracy at </a:t>
            </a:r>
            <a:r>
              <a:rPr b="1" lang="en-US">
                <a:solidFill>
                  <a:schemeClr val="dk1"/>
                </a:solidFill>
              </a:rPr>
              <a:t>94%</a:t>
            </a:r>
            <a:r>
              <a:rPr lang="en-US">
                <a:solidFill>
                  <a:schemeClr val="dk1"/>
                </a:solidFill>
              </a:rPr>
              <a:t>, thanks to its language-specific pretraining and fine-tuning.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Multilingual BERT</a:t>
            </a:r>
            <a:r>
              <a:rPr lang="en-US">
                <a:solidFill>
                  <a:schemeClr val="dk1"/>
                </a:solidFill>
              </a:rPr>
              <a:t>, even without any Chinese fine-tuning, performed well in a zero-shot setting.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Fine-tuning Multilingual BERT actually led to lower scores—possibly because the translated dataset was small and noisy, making it difficult to both train and test effectively.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Finally, </a:t>
            </a:r>
            <a:r>
              <a:rPr b="1" lang="en-US">
                <a:solidFill>
                  <a:schemeClr val="dk1"/>
                </a:solidFill>
              </a:rPr>
              <a:t>BERT-base</a:t>
            </a:r>
            <a:r>
              <a:rPr lang="en-US">
                <a:solidFill>
                  <a:schemeClr val="dk1"/>
                </a:solidFill>
              </a:rPr>
              <a:t>, trained only on English, failed completely to generalize to Chinese inputs.</a:t>
            </a:r>
            <a:endParaRPr/>
          </a:p>
        </p:txBody>
      </p:sp>
      <p:sp>
        <p:nvSpPr>
          <p:cNvPr id="357" name="Google Shape;357;g351b74b12cc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1b74b12c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Looking more closely at the Chinese-bert model</a:t>
            </a:r>
            <a:r>
              <a:rPr lang="en-US">
                <a:solidFill>
                  <a:schemeClr val="dk1"/>
                </a:solidFill>
              </a:rPr>
              <a:t>, the confusion matrix shows strong diagonal dominance, indicating correct predictions across nearly all categories.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351b74b12cc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1b74b12c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“To wrap up, we saw that language really matters—English-trained models couldn’t generalize to Chinese. Multilingual BERT performed well even without fine-tuning, but Chinese-BERT stood out due to its in-language pretraining. Fine-tuning helped, but starting with the right model mattered more. Overall, our analysis showed strong structure and stability in the models’ behavior.”</a:t>
            </a:r>
            <a:endParaRPr/>
          </a:p>
        </p:txBody>
      </p:sp>
      <p:sp>
        <p:nvSpPr>
          <p:cNvPr id="381" name="Google Shape;381;g351b74b12cc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50ef247ccc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50ef247ccc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51a87a05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351a87a0523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0ef247cc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5319" lvl="1" marL="468176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5066D"/>
              </a:buClr>
              <a:buSzPts val="1400"/>
              <a:buChar char="•"/>
            </a:pPr>
            <a:r>
              <a:rPr lang="en-US" sz="1400">
                <a:solidFill>
                  <a:srgbClr val="05066D"/>
                </a:solidFill>
              </a:rPr>
              <a:t>We aim to develop a transformer-based NLP system to support faster, more accurate medical intake.</a:t>
            </a:r>
            <a:endParaRPr sz="1400">
              <a:solidFill>
                <a:srgbClr val="05066D"/>
              </a:solidFill>
            </a:endParaRPr>
          </a:p>
          <a:p>
            <a:pPr indent="0" lvl="0" marL="91440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5066D"/>
              </a:solidFill>
            </a:endParaRPr>
          </a:p>
          <a:p>
            <a:pPr indent="-185319" lvl="1" marL="468176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5066D"/>
              </a:buClr>
              <a:buSzPts val="1400"/>
              <a:buChar char="•"/>
            </a:pPr>
            <a:r>
              <a:rPr lang="en-US" sz="1400">
                <a:solidFill>
                  <a:srgbClr val="05066D"/>
                </a:solidFill>
              </a:rPr>
              <a:t>Our pipeline focuses on symptom classification, model interpretability, cross-language adaptation, and clinical integration.</a:t>
            </a:r>
            <a:endParaRPr sz="1400"/>
          </a:p>
        </p:txBody>
      </p:sp>
      <p:sp>
        <p:nvSpPr>
          <p:cNvPr id="97" name="Google Shape;97;g350ef247ccc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51a87a052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351a87a0523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51a87a052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351a87a0523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50ef247cc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350ef247ccc_0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51b74b12c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351b74b12cc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50ef247cc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50ef247c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0ef247cc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5319" lvl="1" marL="468176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5066D"/>
              </a:buClr>
              <a:buSzPts val="1400"/>
              <a:buChar char="•"/>
            </a:pPr>
            <a:r>
              <a:rPr lang="en-US" sz="1400">
                <a:solidFill>
                  <a:srgbClr val="05066D"/>
                </a:solidFill>
              </a:rPr>
              <a:t>We aim to develop a transformer-based NLP system to support faster, more accurate medical intake.</a:t>
            </a:r>
            <a:endParaRPr sz="1400">
              <a:solidFill>
                <a:srgbClr val="05066D"/>
              </a:solidFill>
            </a:endParaRPr>
          </a:p>
          <a:p>
            <a:pPr indent="0" lvl="0" marL="91440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5066D"/>
              </a:solidFill>
            </a:endParaRPr>
          </a:p>
          <a:p>
            <a:pPr indent="-185319" lvl="1" marL="468176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5066D"/>
              </a:buClr>
              <a:buSzPts val="1400"/>
              <a:buChar char="•"/>
            </a:pPr>
            <a:r>
              <a:rPr lang="en-US" sz="1400">
                <a:solidFill>
                  <a:srgbClr val="05066D"/>
                </a:solidFill>
              </a:rPr>
              <a:t>Our pipeline focuses on symptom classification, model interpretability, cross-language adaptation, and clinical integration.</a:t>
            </a:r>
            <a:endParaRPr sz="1400"/>
          </a:p>
        </p:txBody>
      </p:sp>
      <p:sp>
        <p:nvSpPr>
          <p:cNvPr id="108" name="Google Shape;108;g350ef247ccc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0ef247cc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5319" lvl="1" marL="468176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5066D"/>
              </a:buClr>
              <a:buSzPts val="1400"/>
              <a:buChar char="•"/>
            </a:pPr>
            <a:r>
              <a:rPr lang="en-US" sz="1400">
                <a:solidFill>
                  <a:srgbClr val="05066D"/>
                </a:solidFill>
              </a:rPr>
              <a:t>We aim to develop a transformer-based NLP system to support faster, more accurate medical intake.</a:t>
            </a:r>
            <a:endParaRPr sz="1400">
              <a:solidFill>
                <a:srgbClr val="05066D"/>
              </a:solidFill>
            </a:endParaRPr>
          </a:p>
          <a:p>
            <a:pPr indent="0" lvl="0" marL="91440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5066D"/>
              </a:solidFill>
            </a:endParaRPr>
          </a:p>
          <a:p>
            <a:pPr indent="-185319" lvl="1" marL="468176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5066D"/>
              </a:buClr>
              <a:buSzPts val="1400"/>
              <a:buChar char="•"/>
            </a:pPr>
            <a:r>
              <a:rPr lang="en-US" sz="1400">
                <a:solidFill>
                  <a:srgbClr val="05066D"/>
                </a:solidFill>
              </a:rPr>
              <a:t>Our pipeline focuses on symptom classification, model interpretability, cross-language adaptation, and clinical integration.</a:t>
            </a:r>
            <a:endParaRPr sz="1400"/>
          </a:p>
        </p:txBody>
      </p:sp>
      <p:sp>
        <p:nvSpPr>
          <p:cNvPr id="120" name="Google Shape;120;g350ef247ccc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0ef247cc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5319" lvl="1" marL="468176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5066D"/>
              </a:buClr>
              <a:buSzPts val="1400"/>
              <a:buChar char="•"/>
            </a:pPr>
            <a:r>
              <a:rPr lang="en-US" sz="1400">
                <a:solidFill>
                  <a:srgbClr val="05066D"/>
                </a:solidFill>
              </a:rPr>
              <a:t>We aim to develop a transformer-based NLP system to support faster, more accurate medical intake.</a:t>
            </a:r>
            <a:endParaRPr sz="1400">
              <a:solidFill>
                <a:srgbClr val="05066D"/>
              </a:solidFill>
            </a:endParaRPr>
          </a:p>
          <a:p>
            <a:pPr indent="0" lvl="0" marL="91440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5066D"/>
              </a:solidFill>
            </a:endParaRPr>
          </a:p>
          <a:p>
            <a:pPr indent="-185319" lvl="1" marL="468176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5066D"/>
              </a:buClr>
              <a:buSzPts val="1400"/>
              <a:buChar char="•"/>
            </a:pPr>
            <a:r>
              <a:rPr lang="en-US" sz="1400">
                <a:solidFill>
                  <a:srgbClr val="05066D"/>
                </a:solidFill>
              </a:rPr>
              <a:t>Our pipeline focuses on symptom classification, model interpretability, cross-language adaptation, and clinical integration.</a:t>
            </a:r>
            <a:endParaRPr sz="1400"/>
          </a:p>
        </p:txBody>
      </p:sp>
      <p:sp>
        <p:nvSpPr>
          <p:cNvPr id="149" name="Google Shape;149;g350ef247ccc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0ef247ccc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50ef247ccc_0_2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0ef247ccc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50ef247ccc_0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0ef247cc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350ef247ccc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5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11" Type="http://schemas.openxmlformats.org/officeDocument/2006/relationships/image" Target="../media/image23.png"/><Relationship Id="rId10" Type="http://schemas.openxmlformats.org/officeDocument/2006/relationships/image" Target="../media/image18.png"/><Relationship Id="rId9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42.jpg"/><Relationship Id="rId5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30.png"/><Relationship Id="rId5" Type="http://schemas.openxmlformats.org/officeDocument/2006/relationships/image" Target="../media/image41.png"/><Relationship Id="rId6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32.jpg"/><Relationship Id="rId5" Type="http://schemas.openxmlformats.org/officeDocument/2006/relationships/image" Target="../media/image4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36.jpg"/><Relationship Id="rId5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54.png"/><Relationship Id="rId5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image" Target="../media/image5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1146803" y="3268500"/>
            <a:ext cx="14998007" cy="5526249"/>
            <a:chOff x="-409308" y="-38100"/>
            <a:chExt cx="2788200" cy="1120648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2378837" cy="1082548"/>
            </a:xfrm>
            <a:custGeom>
              <a:rect b="b" l="l" r="r" t="t"/>
              <a:pathLst>
                <a:path extrusionOk="0" h="1082548" w="2378837">
                  <a:moveTo>
                    <a:pt x="11143" y="0"/>
                  </a:moveTo>
                  <a:lnTo>
                    <a:pt x="2367694" y="0"/>
                  </a:lnTo>
                  <a:cubicBezTo>
                    <a:pt x="2370649" y="0"/>
                    <a:pt x="2373483" y="1174"/>
                    <a:pt x="2375573" y="3264"/>
                  </a:cubicBezTo>
                  <a:cubicBezTo>
                    <a:pt x="2377663" y="5353"/>
                    <a:pt x="2378837" y="8188"/>
                    <a:pt x="2378837" y="11143"/>
                  </a:cubicBezTo>
                  <a:lnTo>
                    <a:pt x="2378837" y="1071405"/>
                  </a:lnTo>
                  <a:cubicBezTo>
                    <a:pt x="2378837" y="1077559"/>
                    <a:pt x="2373848" y="1082548"/>
                    <a:pt x="2367694" y="1082548"/>
                  </a:cubicBezTo>
                  <a:lnTo>
                    <a:pt x="11143" y="1082548"/>
                  </a:lnTo>
                  <a:cubicBezTo>
                    <a:pt x="8188" y="1082548"/>
                    <a:pt x="5353" y="1081374"/>
                    <a:pt x="3264" y="1079284"/>
                  </a:cubicBezTo>
                  <a:cubicBezTo>
                    <a:pt x="1174" y="1077194"/>
                    <a:pt x="0" y="1074360"/>
                    <a:pt x="0" y="1071405"/>
                  </a:cubicBezTo>
                  <a:lnTo>
                    <a:pt x="0" y="11143"/>
                  </a:lnTo>
                  <a:cubicBezTo>
                    <a:pt x="0" y="8188"/>
                    <a:pt x="1174" y="5353"/>
                    <a:pt x="3264" y="3264"/>
                  </a:cubicBezTo>
                  <a:cubicBezTo>
                    <a:pt x="5353" y="1174"/>
                    <a:pt x="8188" y="0"/>
                    <a:pt x="111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66675">
              <a:solidFill>
                <a:srgbClr val="05066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-409308" y="-38100"/>
              <a:ext cx="2788200" cy="112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9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3"/>
          <p:cNvSpPr/>
          <p:nvPr/>
        </p:nvSpPr>
        <p:spPr>
          <a:xfrm>
            <a:off x="-5041496" y="5143500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12728941" y="-5670511"/>
            <a:ext cx="10814011" cy="10814011"/>
          </a:xfrm>
          <a:custGeom>
            <a:rect b="b" l="l" r="r" t="t"/>
            <a:pathLst>
              <a:path extrusionOk="0" h="10814011" w="10814011">
                <a:moveTo>
                  <a:pt x="0" y="0"/>
                </a:moveTo>
                <a:lnTo>
                  <a:pt x="10814011" y="0"/>
                </a:lnTo>
                <a:lnTo>
                  <a:pt x="10814011" y="10814011"/>
                </a:lnTo>
                <a:lnTo>
                  <a:pt x="0" y="108140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>
            <a:off x="4737300" y="7296913"/>
            <a:ext cx="9970897" cy="1195163"/>
          </a:xfrm>
          <a:custGeom>
            <a:rect b="b" l="l" r="r" t="t"/>
            <a:pathLst>
              <a:path extrusionOk="0" h="168037" w="1872469">
                <a:moveTo>
                  <a:pt x="18512" y="0"/>
                </a:moveTo>
                <a:lnTo>
                  <a:pt x="1853957" y="0"/>
                </a:lnTo>
                <a:cubicBezTo>
                  <a:pt x="1864181" y="0"/>
                  <a:pt x="1872469" y="8288"/>
                  <a:pt x="1872469" y="18512"/>
                </a:cubicBezTo>
                <a:lnTo>
                  <a:pt x="1872469" y="149525"/>
                </a:lnTo>
                <a:cubicBezTo>
                  <a:pt x="1872469" y="159749"/>
                  <a:pt x="1864181" y="168037"/>
                  <a:pt x="1853957" y="168037"/>
                </a:cubicBezTo>
                <a:lnTo>
                  <a:pt x="18512" y="168037"/>
                </a:lnTo>
                <a:cubicBezTo>
                  <a:pt x="8288" y="168037"/>
                  <a:pt x="0" y="159749"/>
                  <a:pt x="0" y="149525"/>
                </a:cubicBezTo>
                <a:lnTo>
                  <a:pt x="0" y="18512"/>
                </a:lnTo>
                <a:cubicBezTo>
                  <a:pt x="0" y="8288"/>
                  <a:pt x="8288" y="0"/>
                  <a:pt x="18512" y="0"/>
                </a:cubicBezTo>
                <a:close/>
              </a:path>
            </a:pathLst>
          </a:custGeom>
          <a:solidFill>
            <a:srgbClr val="0506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4736451" y="7246950"/>
            <a:ext cx="99726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41">
                <a:solidFill>
                  <a:srgbClr val="FFFFFF"/>
                </a:solidFill>
              </a:rPr>
              <a:t>Natural Language Processing Applied to Patient Pre-Screening</a:t>
            </a:r>
            <a:endParaRPr sz="1700"/>
          </a:p>
        </p:txBody>
      </p:sp>
      <p:sp>
        <p:nvSpPr>
          <p:cNvPr id="91" name="Google Shape;91;p13"/>
          <p:cNvSpPr/>
          <p:nvPr/>
        </p:nvSpPr>
        <p:spPr>
          <a:xfrm>
            <a:off x="230875" y="453300"/>
            <a:ext cx="2203556" cy="2219416"/>
          </a:xfrm>
          <a:custGeom>
            <a:rect b="b" l="l" r="r" t="t"/>
            <a:pathLst>
              <a:path extrusionOk="0" h="721175" w="741938">
                <a:moveTo>
                  <a:pt x="0" y="0"/>
                </a:moveTo>
                <a:lnTo>
                  <a:pt x="741938" y="0"/>
                </a:lnTo>
                <a:lnTo>
                  <a:pt x="741938" y="721175"/>
                </a:lnTo>
                <a:lnTo>
                  <a:pt x="0" y="7211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3"/>
          <p:cNvSpPr txBox="1"/>
          <p:nvPr/>
        </p:nvSpPr>
        <p:spPr>
          <a:xfrm>
            <a:off x="3554749" y="3981975"/>
            <a:ext cx="123360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525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Text Classification </a:t>
            </a:r>
            <a:endParaRPr b="1" sz="8525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21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8525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For Medical Specialty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2701198" y="453300"/>
            <a:ext cx="5871300" cy="26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6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Sizhe Chen</a:t>
            </a:r>
            <a:endParaRPr sz="2406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1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6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Kayla Haeussler</a:t>
            </a:r>
            <a:endParaRPr sz="2406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1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6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Ramil </a:t>
            </a:r>
            <a:r>
              <a:rPr lang="en-US" sz="2406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Mammadov</a:t>
            </a:r>
            <a:endParaRPr sz="2406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1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6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Alejandro </a:t>
            </a:r>
            <a:r>
              <a:rPr lang="en-US" sz="2406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Paredes La Torre</a:t>
            </a:r>
            <a:endParaRPr sz="2406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1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6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Zihan </a:t>
            </a:r>
            <a:r>
              <a:rPr lang="en-US" sz="2406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Xiao</a:t>
            </a:r>
            <a:endParaRPr sz="2406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19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2406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6787098" y="8980750"/>
            <a:ext cx="58713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6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IDS 705: Principles of Machine Learning</a:t>
            </a:r>
            <a:endParaRPr sz="2406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21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6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Spring 2025</a:t>
            </a:r>
            <a:endParaRPr sz="2406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DFDFD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"/>
          <p:cNvSpPr/>
          <p:nvPr/>
        </p:nvSpPr>
        <p:spPr>
          <a:xfrm>
            <a:off x="12003619" y="-6435461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22"/>
          <p:cNvSpPr/>
          <p:nvPr/>
        </p:nvSpPr>
        <p:spPr>
          <a:xfrm>
            <a:off x="-4802575" y="4054384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22"/>
          <p:cNvSpPr txBox="1"/>
          <p:nvPr/>
        </p:nvSpPr>
        <p:spPr>
          <a:xfrm>
            <a:off x="1552225" y="368600"/>
            <a:ext cx="148698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Robustness Testing Framework</a:t>
            </a:r>
            <a:endParaRPr sz="70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94" name="Google Shape;294;p22"/>
          <p:cNvGrpSpPr/>
          <p:nvPr/>
        </p:nvGrpSpPr>
        <p:grpSpPr>
          <a:xfrm>
            <a:off x="398158" y="430453"/>
            <a:ext cx="953902" cy="953902"/>
            <a:chOff x="0" y="0"/>
            <a:chExt cx="812800" cy="812800"/>
          </a:xfrm>
        </p:grpSpPr>
        <p:sp>
          <p:nvSpPr>
            <p:cNvPr id="295" name="Google Shape;295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05066D"/>
                  </a:solidFill>
                </a:rPr>
                <a:t>2</a:t>
              </a:r>
              <a:endParaRPr sz="4000"/>
            </a:p>
          </p:txBody>
        </p:sp>
      </p:grpSp>
      <p:pic>
        <p:nvPicPr>
          <p:cNvPr id="297" name="Google Shape;29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75" y="2451625"/>
            <a:ext cx="10645399" cy="63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2"/>
          <p:cNvSpPr txBox="1"/>
          <p:nvPr/>
        </p:nvSpPr>
        <p:spPr>
          <a:xfrm>
            <a:off x="11160975" y="3986850"/>
            <a:ext cx="63996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We designed a two-phase evaluation framework: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 sz="2000"/>
              <a:t>Baseline performance on clean input</a:t>
            </a:r>
            <a:r>
              <a:rPr b="1" lang="en-US" sz="2000"/>
              <a:t>s</a:t>
            </a:r>
            <a:endParaRPr b="1"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 sz="2000"/>
              <a:t>Robustness testing with adversarial perturbations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Controlled noise was introduced via two strategies: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 sz="2000"/>
              <a:t>Irrelevant insertions</a:t>
            </a:r>
            <a:endParaRPr b="1"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 sz="2000"/>
              <a:t>Spelling distortions</a:t>
            </a:r>
            <a:endParaRPr b="1"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DFDFD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/>
          <p:nvPr/>
        </p:nvSpPr>
        <p:spPr>
          <a:xfrm>
            <a:off x="12003619" y="-6435461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23"/>
          <p:cNvSpPr/>
          <p:nvPr/>
        </p:nvSpPr>
        <p:spPr>
          <a:xfrm>
            <a:off x="-4802575" y="4054384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23"/>
          <p:cNvSpPr txBox="1"/>
          <p:nvPr/>
        </p:nvSpPr>
        <p:spPr>
          <a:xfrm>
            <a:off x="1552225" y="368600"/>
            <a:ext cx="148698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Performance Under Perturbation</a:t>
            </a:r>
            <a:endParaRPr sz="70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06" name="Google Shape;306;p23"/>
          <p:cNvGrpSpPr/>
          <p:nvPr/>
        </p:nvGrpSpPr>
        <p:grpSpPr>
          <a:xfrm>
            <a:off x="398158" y="430453"/>
            <a:ext cx="953902" cy="953902"/>
            <a:chOff x="0" y="0"/>
            <a:chExt cx="812800" cy="812800"/>
          </a:xfrm>
        </p:grpSpPr>
        <p:sp>
          <p:nvSpPr>
            <p:cNvPr id="307" name="Google Shape;307;p2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05066D"/>
                  </a:solidFill>
                </a:rPr>
                <a:t>2</a:t>
              </a:r>
              <a:endParaRPr sz="4000"/>
            </a:p>
          </p:txBody>
        </p:sp>
      </p:grpSp>
      <p:pic>
        <p:nvPicPr>
          <p:cNvPr id="309" name="Google Shape;3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1500" y="2281287"/>
            <a:ext cx="9138099" cy="57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3"/>
          <p:cNvSpPr txBox="1"/>
          <p:nvPr/>
        </p:nvSpPr>
        <p:spPr>
          <a:xfrm>
            <a:off x="1079800" y="3281100"/>
            <a:ext cx="76269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Despite low absolute accuracy, the model showed high </a:t>
            </a:r>
            <a:r>
              <a:rPr b="1" lang="en-US" sz="2000">
                <a:solidFill>
                  <a:schemeClr val="dk1"/>
                </a:solidFill>
              </a:rPr>
              <a:t>consistency</a:t>
            </a:r>
            <a:r>
              <a:rPr lang="en-US" sz="2000">
                <a:solidFill>
                  <a:schemeClr val="dk1"/>
                </a:solidFill>
              </a:rPr>
              <a:t>: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Insertion noise: </a:t>
            </a:r>
            <a:r>
              <a:rPr b="1" lang="en-US" sz="2000">
                <a:solidFill>
                  <a:schemeClr val="dk1"/>
                </a:solidFill>
              </a:rPr>
              <a:t>81%</a:t>
            </a:r>
            <a:r>
              <a:rPr lang="en-US" sz="2000">
                <a:solidFill>
                  <a:schemeClr val="dk1"/>
                </a:solidFill>
              </a:rPr>
              <a:t> prediction stability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Spelling noise: </a:t>
            </a:r>
            <a:r>
              <a:rPr b="1" lang="en-US" sz="2000">
                <a:solidFill>
                  <a:schemeClr val="dk1"/>
                </a:solidFill>
              </a:rPr>
              <a:t>96%</a:t>
            </a:r>
            <a:r>
              <a:rPr lang="en-US" sz="2000">
                <a:solidFill>
                  <a:schemeClr val="dk1"/>
                </a:solidFill>
              </a:rPr>
              <a:t> prediction stability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High consistency suggests output invariance to minor perturbations, though correctness remains limited.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DFDFD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4"/>
          <p:cNvSpPr/>
          <p:nvPr/>
        </p:nvSpPr>
        <p:spPr>
          <a:xfrm>
            <a:off x="12003619" y="-6435461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6" name="Google Shape;316;p24"/>
          <p:cNvSpPr/>
          <p:nvPr/>
        </p:nvSpPr>
        <p:spPr>
          <a:xfrm>
            <a:off x="-4802575" y="4054384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p24"/>
          <p:cNvSpPr txBox="1"/>
          <p:nvPr/>
        </p:nvSpPr>
        <p:spPr>
          <a:xfrm>
            <a:off x="1552225" y="368600"/>
            <a:ext cx="148698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Robustness Testing</a:t>
            </a:r>
            <a:endParaRPr sz="70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18" name="Google Shape;318;p24"/>
          <p:cNvGrpSpPr/>
          <p:nvPr/>
        </p:nvGrpSpPr>
        <p:grpSpPr>
          <a:xfrm>
            <a:off x="398158" y="430453"/>
            <a:ext cx="953902" cy="953902"/>
            <a:chOff x="0" y="0"/>
            <a:chExt cx="812800" cy="812800"/>
          </a:xfrm>
        </p:grpSpPr>
        <p:sp>
          <p:nvSpPr>
            <p:cNvPr id="319" name="Google Shape;319;p2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05066D"/>
                  </a:solidFill>
                </a:rPr>
                <a:t>2</a:t>
              </a:r>
              <a:endParaRPr sz="4000"/>
            </a:p>
          </p:txBody>
        </p:sp>
      </p:grpSp>
      <p:pic>
        <p:nvPicPr>
          <p:cNvPr id="321" name="Google Shape;3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938" y="1884572"/>
            <a:ext cx="5884800" cy="5058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1600" y="1885514"/>
            <a:ext cx="5884800" cy="505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53262" y="1876819"/>
            <a:ext cx="5884800" cy="5073517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4"/>
          <p:cNvSpPr txBox="1"/>
          <p:nvPr/>
        </p:nvSpPr>
        <p:spPr>
          <a:xfrm>
            <a:off x="988150" y="7526388"/>
            <a:ext cx="8033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Confusion matrices visualize how predictions shift across clean and noisy inputs.</a:t>
            </a:r>
            <a:endParaRPr sz="1800"/>
          </a:p>
        </p:txBody>
      </p:sp>
      <p:sp>
        <p:nvSpPr>
          <p:cNvPr id="325" name="Google Shape;325;p24"/>
          <p:cNvSpPr txBox="1"/>
          <p:nvPr/>
        </p:nvSpPr>
        <p:spPr>
          <a:xfrm>
            <a:off x="8822275" y="7526400"/>
            <a:ext cx="8845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 u="sng">
                <a:solidFill>
                  <a:schemeClr val="dk1"/>
                </a:solidFill>
              </a:rPr>
              <a:t>Under both insertion and spelling noise, class confusion patterns increase, but the model preserves dominant predictions in most categories.</a:t>
            </a:r>
            <a:endParaRPr b="1" u="sng"/>
          </a:p>
        </p:txBody>
      </p:sp>
      <p:sp>
        <p:nvSpPr>
          <p:cNvPr id="326" name="Google Shape;326;p24"/>
          <p:cNvSpPr txBox="1"/>
          <p:nvPr/>
        </p:nvSpPr>
        <p:spPr>
          <a:xfrm>
            <a:off x="988150" y="8687050"/>
            <a:ext cx="7721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Notable robustness is observed in “Derm,” “Resp/Sensory,” and “Allergy/Immune” classes.</a:t>
            </a:r>
            <a:endParaRPr/>
          </a:p>
        </p:txBody>
      </p:sp>
      <p:sp>
        <p:nvSpPr>
          <p:cNvPr id="327" name="Google Shape;327;p24"/>
          <p:cNvSpPr txBox="1"/>
          <p:nvPr/>
        </p:nvSpPr>
        <p:spPr>
          <a:xfrm>
            <a:off x="8822275" y="8687050"/>
            <a:ext cx="8767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These visualizations support the need for fine-grained robustness evaluation beyond overall accuracy.</a:t>
            </a:r>
            <a:endParaRPr/>
          </a:p>
        </p:txBody>
      </p:sp>
      <p:cxnSp>
        <p:nvCxnSpPr>
          <p:cNvPr id="328" name="Google Shape;328;p24"/>
          <p:cNvCxnSpPr/>
          <p:nvPr/>
        </p:nvCxnSpPr>
        <p:spPr>
          <a:xfrm>
            <a:off x="759550" y="8529975"/>
            <a:ext cx="16873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24"/>
          <p:cNvCxnSpPr/>
          <p:nvPr/>
        </p:nvCxnSpPr>
        <p:spPr>
          <a:xfrm>
            <a:off x="8785175" y="7558200"/>
            <a:ext cx="0" cy="213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"/>
          <p:cNvSpPr/>
          <p:nvPr/>
        </p:nvSpPr>
        <p:spPr>
          <a:xfrm>
            <a:off x="12003619" y="-6435461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5" name="Google Shape;335;p25"/>
          <p:cNvSpPr/>
          <p:nvPr/>
        </p:nvSpPr>
        <p:spPr>
          <a:xfrm>
            <a:off x="-4802575" y="4054384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6" name="Google Shape;336;p25"/>
          <p:cNvSpPr txBox="1"/>
          <p:nvPr/>
        </p:nvSpPr>
        <p:spPr>
          <a:xfrm>
            <a:off x="1552225" y="368600"/>
            <a:ext cx="15841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Cross-Lingual Generalization and Adaptation Testing</a:t>
            </a:r>
            <a:endParaRPr sz="69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37" name="Google Shape;337;p25"/>
          <p:cNvGrpSpPr/>
          <p:nvPr/>
        </p:nvGrpSpPr>
        <p:grpSpPr>
          <a:xfrm>
            <a:off x="398158" y="430453"/>
            <a:ext cx="953902" cy="953902"/>
            <a:chOff x="0" y="0"/>
            <a:chExt cx="812800" cy="812800"/>
          </a:xfrm>
        </p:grpSpPr>
        <p:sp>
          <p:nvSpPr>
            <p:cNvPr id="338" name="Google Shape;338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05066D"/>
                  </a:solidFill>
                </a:rPr>
                <a:t>3</a:t>
              </a:r>
              <a:endParaRPr sz="4000"/>
            </a:p>
          </p:txBody>
        </p:sp>
      </p:grpSp>
      <p:sp>
        <p:nvSpPr>
          <p:cNvPr id="340" name="Google Shape;340;p25"/>
          <p:cNvSpPr txBox="1"/>
          <p:nvPr/>
        </p:nvSpPr>
        <p:spPr>
          <a:xfrm>
            <a:off x="872425" y="2508150"/>
            <a:ext cx="10434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Why Language Matters in Healthcare AI</a:t>
            </a:r>
            <a:endParaRPr b="1" sz="31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1" name="Google Shape;341;p25"/>
          <p:cNvSpPr/>
          <p:nvPr/>
        </p:nvSpPr>
        <p:spPr>
          <a:xfrm>
            <a:off x="8978400" y="6470275"/>
            <a:ext cx="12360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5"/>
          <p:cNvSpPr txBox="1"/>
          <p:nvPr/>
        </p:nvSpPr>
        <p:spPr>
          <a:xfrm>
            <a:off x="4998100" y="8637350"/>
            <a:ext cx="7724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Can an English-trained model still help?</a:t>
            </a:r>
            <a:endParaRPr sz="26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3" name="Google Shape;343;p25" title="截屏2025-04-29 下午3.00.2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4" y="3382986"/>
            <a:ext cx="7522199" cy="50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/>
          <p:nvPr/>
        </p:nvSpPr>
        <p:spPr>
          <a:xfrm>
            <a:off x="12003619" y="-6435461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9" name="Google Shape;349;p26"/>
          <p:cNvSpPr/>
          <p:nvPr/>
        </p:nvSpPr>
        <p:spPr>
          <a:xfrm>
            <a:off x="-4802575" y="4054384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0" name="Google Shape;350;p26"/>
          <p:cNvSpPr txBox="1"/>
          <p:nvPr/>
        </p:nvSpPr>
        <p:spPr>
          <a:xfrm>
            <a:off x="1552225" y="368600"/>
            <a:ext cx="15841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Cross-Lingual Generalization and Adaptation Testing</a:t>
            </a:r>
            <a:endParaRPr sz="69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51" name="Google Shape;351;p26"/>
          <p:cNvGrpSpPr/>
          <p:nvPr/>
        </p:nvGrpSpPr>
        <p:grpSpPr>
          <a:xfrm>
            <a:off x="398158" y="430453"/>
            <a:ext cx="953902" cy="953902"/>
            <a:chOff x="0" y="0"/>
            <a:chExt cx="812800" cy="812800"/>
          </a:xfrm>
        </p:grpSpPr>
        <p:sp>
          <p:nvSpPr>
            <p:cNvPr id="352" name="Google Shape;352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05066D"/>
                  </a:solidFill>
                </a:rPr>
                <a:t>3</a:t>
              </a:r>
              <a:endParaRPr sz="4000"/>
            </a:p>
          </p:txBody>
        </p:sp>
      </p:grpSp>
      <p:pic>
        <p:nvPicPr>
          <p:cNvPr id="354" name="Google Shape;3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3825" y="2465600"/>
            <a:ext cx="13284375" cy="75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"/>
          <p:cNvSpPr/>
          <p:nvPr/>
        </p:nvSpPr>
        <p:spPr>
          <a:xfrm>
            <a:off x="12003619" y="-6435461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0" name="Google Shape;360;p27"/>
          <p:cNvSpPr/>
          <p:nvPr/>
        </p:nvSpPr>
        <p:spPr>
          <a:xfrm>
            <a:off x="-4802575" y="4054384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1" name="Google Shape;361;p27"/>
          <p:cNvSpPr txBox="1"/>
          <p:nvPr/>
        </p:nvSpPr>
        <p:spPr>
          <a:xfrm>
            <a:off x="1552225" y="368600"/>
            <a:ext cx="15841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Cross-Lingual Generalization and Adaptation Testing</a:t>
            </a:r>
            <a:endParaRPr sz="69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62" name="Google Shape;362;p27"/>
          <p:cNvGrpSpPr/>
          <p:nvPr/>
        </p:nvGrpSpPr>
        <p:grpSpPr>
          <a:xfrm>
            <a:off x="398158" y="430453"/>
            <a:ext cx="953902" cy="953902"/>
            <a:chOff x="0" y="0"/>
            <a:chExt cx="812800" cy="812800"/>
          </a:xfrm>
        </p:grpSpPr>
        <p:sp>
          <p:nvSpPr>
            <p:cNvPr id="363" name="Google Shape;363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7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05066D"/>
                  </a:solidFill>
                </a:rPr>
                <a:t>3</a:t>
              </a:r>
              <a:endParaRPr sz="4000"/>
            </a:p>
          </p:txBody>
        </p:sp>
      </p:grpSp>
      <p:sp>
        <p:nvSpPr>
          <p:cNvPr id="365" name="Google Shape;365;p27"/>
          <p:cNvSpPr txBox="1"/>
          <p:nvPr/>
        </p:nvSpPr>
        <p:spPr>
          <a:xfrm>
            <a:off x="1552225" y="2435425"/>
            <a:ext cx="65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Which Model Did Best</a:t>
            </a:r>
            <a:r>
              <a:rPr lang="en-US" sz="100"/>
              <a:t>t</a:t>
            </a:r>
            <a:r>
              <a:rPr lang="en-US" sz="36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sz="100"/>
          </a:p>
        </p:txBody>
      </p:sp>
      <p:pic>
        <p:nvPicPr>
          <p:cNvPr id="366" name="Google Shape;366;p27" title="截屏2025-04-29 下午3.30.1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3902" y="3527400"/>
            <a:ext cx="9783102" cy="575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DFDFD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8"/>
          <p:cNvSpPr/>
          <p:nvPr/>
        </p:nvSpPr>
        <p:spPr>
          <a:xfrm>
            <a:off x="12003619" y="-6435461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2" name="Google Shape;372;p28"/>
          <p:cNvSpPr/>
          <p:nvPr/>
        </p:nvSpPr>
        <p:spPr>
          <a:xfrm>
            <a:off x="-4966150" y="4361983"/>
            <a:ext cx="9935922" cy="10645630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3" name="Google Shape;373;p28"/>
          <p:cNvSpPr txBox="1"/>
          <p:nvPr/>
        </p:nvSpPr>
        <p:spPr>
          <a:xfrm>
            <a:off x="1552225" y="368600"/>
            <a:ext cx="15841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Cross-Lingual Generalization and Adaptation Testing</a:t>
            </a:r>
            <a:endParaRPr sz="69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74" name="Google Shape;374;p28"/>
          <p:cNvGrpSpPr/>
          <p:nvPr/>
        </p:nvGrpSpPr>
        <p:grpSpPr>
          <a:xfrm>
            <a:off x="398158" y="430453"/>
            <a:ext cx="953902" cy="953902"/>
            <a:chOff x="0" y="0"/>
            <a:chExt cx="812800" cy="812800"/>
          </a:xfrm>
        </p:grpSpPr>
        <p:sp>
          <p:nvSpPr>
            <p:cNvPr id="375" name="Google Shape;375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05066D"/>
                  </a:solidFill>
                </a:rPr>
                <a:t>3</a:t>
              </a:r>
              <a:endParaRPr sz="4000"/>
            </a:p>
          </p:txBody>
        </p:sp>
      </p:grpSp>
      <p:pic>
        <p:nvPicPr>
          <p:cNvPr id="377" name="Google Shape;377;p28"/>
          <p:cNvPicPr preferRelativeResize="0"/>
          <p:nvPr/>
        </p:nvPicPr>
        <p:blipFill rotWithShape="1">
          <a:blip r:embed="rId4">
            <a:alphaModFix/>
          </a:blip>
          <a:srcRect b="0" l="0" r="8483" t="0"/>
          <a:stretch/>
        </p:blipFill>
        <p:spPr>
          <a:xfrm>
            <a:off x="7731325" y="2334524"/>
            <a:ext cx="8280775" cy="75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8"/>
          <p:cNvSpPr txBox="1"/>
          <p:nvPr/>
        </p:nvSpPr>
        <p:spPr>
          <a:xfrm>
            <a:off x="919075" y="2640250"/>
            <a:ext cx="6288000" cy="6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Chinese-BERT (Fine-tuned) achieved the best performance overall</a:t>
            </a:r>
            <a:endParaRPr b="1" sz="17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66D"/>
              </a:buClr>
              <a:buSzPts val="1700"/>
              <a:buFont typeface="Poppins"/>
              <a:buChar char="●"/>
            </a:pPr>
            <a:r>
              <a:rPr lang="en-US" sz="17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Pre-Trained specifically on Chinese text, then fine-tuned on our translated symptom dataset</a:t>
            </a:r>
            <a:br>
              <a:rPr lang="en-US" sz="17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7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66D"/>
              </a:buClr>
              <a:buSzPts val="1700"/>
              <a:buFont typeface="Poppins"/>
              <a:buChar char="●"/>
            </a:pPr>
            <a:r>
              <a:rPr lang="en-US" sz="17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Confusion matrix shows strong diagonal lines → model correctly predicted most examples</a:t>
            </a:r>
            <a:br>
              <a:rPr lang="en-US" sz="17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7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66D"/>
              </a:buClr>
              <a:buSzPts val="1700"/>
              <a:buFont typeface="Poppins"/>
              <a:buChar char="○"/>
            </a:pPr>
            <a:r>
              <a:rPr lang="en-US" sz="17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Especially accurate on:</a:t>
            </a:r>
            <a:br>
              <a:rPr lang="en-US" sz="17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7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66D"/>
              </a:buClr>
              <a:buSzPts val="1700"/>
              <a:buFont typeface="Poppins"/>
              <a:buChar char="■"/>
            </a:pPr>
            <a:r>
              <a:rPr lang="en-US" sz="17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Chronic Conditions (100% correct)</a:t>
            </a:r>
            <a:br>
              <a:rPr lang="en-US" sz="17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7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66D"/>
              </a:buClr>
              <a:buSzPts val="1700"/>
              <a:buFont typeface="Poppins"/>
              <a:buChar char="■"/>
            </a:pPr>
            <a:r>
              <a:rPr lang="en-US" sz="17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Dermatological &amp; Skin Conditions (100% correct)</a:t>
            </a:r>
            <a:br>
              <a:rPr lang="en-US" sz="17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7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66D"/>
              </a:buClr>
              <a:buSzPts val="1700"/>
              <a:buFont typeface="Poppins"/>
              <a:buChar char="■"/>
            </a:pPr>
            <a:r>
              <a:rPr lang="en-US" sz="17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Pain &amp; Injuries (98%)</a:t>
            </a:r>
            <a:br>
              <a:rPr lang="en-US" sz="17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7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66D"/>
              </a:buClr>
              <a:buSzPts val="1700"/>
              <a:buFont typeface="Poppins"/>
              <a:buChar char="●"/>
            </a:pPr>
            <a:r>
              <a:rPr lang="en-US" sz="17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Minor confusion occurred only in Allergic Reactions, where ~25% were misclassified as other classes</a:t>
            </a:r>
            <a:br>
              <a:rPr lang="en-US" sz="17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7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9"/>
          <p:cNvSpPr/>
          <p:nvPr/>
        </p:nvSpPr>
        <p:spPr>
          <a:xfrm>
            <a:off x="12003619" y="-6435461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4" name="Google Shape;384;p29"/>
          <p:cNvSpPr/>
          <p:nvPr/>
        </p:nvSpPr>
        <p:spPr>
          <a:xfrm>
            <a:off x="-4966150" y="4361983"/>
            <a:ext cx="9935922" cy="10645630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5" name="Google Shape;385;p29"/>
          <p:cNvSpPr txBox="1"/>
          <p:nvPr/>
        </p:nvSpPr>
        <p:spPr>
          <a:xfrm>
            <a:off x="1552225" y="368600"/>
            <a:ext cx="15841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Cross-Lingual Generalization and Adaptation Testing</a:t>
            </a:r>
            <a:endParaRPr sz="69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86" name="Google Shape;386;p29"/>
          <p:cNvGrpSpPr/>
          <p:nvPr/>
        </p:nvGrpSpPr>
        <p:grpSpPr>
          <a:xfrm>
            <a:off x="398158" y="430453"/>
            <a:ext cx="953902" cy="953902"/>
            <a:chOff x="0" y="0"/>
            <a:chExt cx="812800" cy="812800"/>
          </a:xfrm>
        </p:grpSpPr>
        <p:sp>
          <p:nvSpPr>
            <p:cNvPr id="387" name="Google Shape;387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9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05066D"/>
                  </a:solidFill>
                </a:rPr>
                <a:t>3</a:t>
              </a:r>
              <a:endParaRPr sz="4000"/>
            </a:p>
          </p:txBody>
        </p:sp>
      </p:grpSp>
      <p:sp>
        <p:nvSpPr>
          <p:cNvPr id="389" name="Google Shape;389;p29"/>
          <p:cNvSpPr txBox="1"/>
          <p:nvPr/>
        </p:nvSpPr>
        <p:spPr>
          <a:xfrm>
            <a:off x="1169725" y="3429000"/>
            <a:ext cx="10995600" cy="4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23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Language matters: English-only models failed on Chinese input.</a:t>
            </a:r>
            <a:br>
              <a:rPr b="1" lang="en-US" sz="23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b="1" sz="23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23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Multilingual BERT worked well zero-shot, but Chinese-BERT performed best.</a:t>
            </a:r>
            <a:br>
              <a:rPr b="1" lang="en-US" sz="23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b="1" sz="23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23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Fine-tuning helped, but pretraining language coverage mattered most.</a:t>
            </a:r>
            <a:br>
              <a:rPr b="1" lang="en-US" sz="23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0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0" name="Google Shape;390;p29" title="截屏2025-04-29 下午3.49.2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2547" y="4711125"/>
            <a:ext cx="33528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0"/>
          <p:cNvSpPr/>
          <p:nvPr/>
        </p:nvSpPr>
        <p:spPr>
          <a:xfrm>
            <a:off x="12003619" y="-6435461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6" name="Google Shape;396;p30"/>
          <p:cNvSpPr/>
          <p:nvPr/>
        </p:nvSpPr>
        <p:spPr>
          <a:xfrm>
            <a:off x="-4802575" y="4054384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7" name="Google Shape;397;p30"/>
          <p:cNvSpPr txBox="1"/>
          <p:nvPr/>
        </p:nvSpPr>
        <p:spPr>
          <a:xfrm>
            <a:off x="1552225" y="368600"/>
            <a:ext cx="16651200" cy="25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Embedding Analysis &amp; Interpretation</a:t>
            </a:r>
            <a:endParaRPr sz="70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98" name="Google Shape;398;p30"/>
          <p:cNvGrpSpPr/>
          <p:nvPr/>
        </p:nvGrpSpPr>
        <p:grpSpPr>
          <a:xfrm>
            <a:off x="398158" y="430453"/>
            <a:ext cx="953902" cy="953902"/>
            <a:chOff x="0" y="0"/>
            <a:chExt cx="812800" cy="812800"/>
          </a:xfrm>
        </p:grpSpPr>
        <p:sp>
          <p:nvSpPr>
            <p:cNvPr id="399" name="Google Shape;399;p3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05066D"/>
                  </a:solidFill>
                </a:rPr>
                <a:t>4</a:t>
              </a:r>
              <a:endParaRPr sz="4000"/>
            </a:p>
          </p:txBody>
        </p:sp>
      </p:grpSp>
      <p:sp>
        <p:nvSpPr>
          <p:cNvPr id="401" name="Google Shape;401;p30"/>
          <p:cNvSpPr txBox="1"/>
          <p:nvPr/>
        </p:nvSpPr>
        <p:spPr>
          <a:xfrm>
            <a:off x="11104875" y="2459523"/>
            <a:ext cx="6397500" cy="7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t-SNE Reveals Distinct Specialty Clusters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Eight distinct clusters</a:t>
            </a:r>
            <a:r>
              <a:rPr lang="en-US" sz="2400">
                <a:solidFill>
                  <a:schemeClr val="dk1"/>
                </a:solidFill>
              </a:rPr>
              <a:t> validate that embeddings separate clinical categories</a:t>
            </a:r>
            <a:br>
              <a:rPr lang="en-US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Infection</a:t>
            </a:r>
            <a:r>
              <a:rPr lang="en-US" sz="2400">
                <a:solidFill>
                  <a:schemeClr val="dk1"/>
                </a:solidFill>
              </a:rPr>
              <a:t> and </a:t>
            </a:r>
            <a:r>
              <a:rPr b="1" lang="en-US" sz="2400">
                <a:solidFill>
                  <a:schemeClr val="dk1"/>
                </a:solidFill>
              </a:rPr>
              <a:t>Chronic Conditions</a:t>
            </a:r>
            <a:r>
              <a:rPr lang="en-US" sz="2400">
                <a:solidFill>
                  <a:schemeClr val="dk1"/>
                </a:solidFill>
              </a:rPr>
              <a:t> occupy fully isolated regions</a:t>
            </a:r>
            <a:br>
              <a:rPr lang="en-US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Close clusters</a:t>
            </a:r>
            <a:r>
              <a:rPr lang="en-US" sz="2400">
                <a:solidFill>
                  <a:schemeClr val="dk1"/>
                </a:solidFill>
              </a:rPr>
              <a:t>: Neurological &amp; General and Dermatology</a:t>
            </a:r>
            <a:br>
              <a:rPr lang="en-US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Overlap zones</a:t>
            </a:r>
            <a:r>
              <a:rPr lang="en-US" sz="2400">
                <a:solidFill>
                  <a:schemeClr val="dk1"/>
                </a:solidFill>
              </a:rPr>
              <a:t> highlight precise “touch-points” for targeted error analysis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</a:endParaRPr>
          </a:p>
        </p:txBody>
      </p:sp>
      <p:pic>
        <p:nvPicPr>
          <p:cNvPr id="402" name="Google Shape;4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091" y="1653300"/>
            <a:ext cx="10361051" cy="81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1"/>
          <p:cNvSpPr/>
          <p:nvPr/>
        </p:nvSpPr>
        <p:spPr>
          <a:xfrm>
            <a:off x="12003619" y="-6435461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8" name="Google Shape;408;p31"/>
          <p:cNvSpPr/>
          <p:nvPr/>
        </p:nvSpPr>
        <p:spPr>
          <a:xfrm>
            <a:off x="-4802575" y="4054384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9" name="Google Shape;409;p31"/>
          <p:cNvSpPr txBox="1"/>
          <p:nvPr/>
        </p:nvSpPr>
        <p:spPr>
          <a:xfrm>
            <a:off x="1552225" y="368600"/>
            <a:ext cx="16651200" cy="25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Embedding Analysis &amp; Interpretation</a:t>
            </a:r>
            <a:endParaRPr sz="70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10" name="Google Shape;410;p31"/>
          <p:cNvGrpSpPr/>
          <p:nvPr/>
        </p:nvGrpSpPr>
        <p:grpSpPr>
          <a:xfrm>
            <a:off x="398158" y="430453"/>
            <a:ext cx="953902" cy="953902"/>
            <a:chOff x="0" y="0"/>
            <a:chExt cx="812800" cy="812800"/>
          </a:xfrm>
        </p:grpSpPr>
        <p:sp>
          <p:nvSpPr>
            <p:cNvPr id="411" name="Google Shape;411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05066D"/>
                  </a:solidFill>
                </a:rPr>
                <a:t>4</a:t>
              </a:r>
              <a:endParaRPr sz="4000"/>
            </a:p>
          </p:txBody>
        </p:sp>
      </p:grpSp>
      <p:sp>
        <p:nvSpPr>
          <p:cNvPr id="413" name="Google Shape;413;p31"/>
          <p:cNvSpPr txBox="1"/>
          <p:nvPr/>
        </p:nvSpPr>
        <p:spPr>
          <a:xfrm>
            <a:off x="12377125" y="1688250"/>
            <a:ext cx="5597700" cy="6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Key Metrics</a:t>
            </a:r>
            <a:endParaRPr b="1" sz="25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Overall Accuracy &amp; Weighted F1:</a:t>
            </a:r>
            <a:r>
              <a:rPr lang="en-US" sz="1900">
                <a:solidFill>
                  <a:schemeClr val="dk1"/>
                </a:solidFill>
              </a:rPr>
              <a:t> ≈ 0.90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Macro-average F1:</a:t>
            </a:r>
            <a:r>
              <a:rPr lang="en-US" sz="1900">
                <a:solidFill>
                  <a:schemeClr val="dk1"/>
                </a:solidFill>
              </a:rPr>
              <a:t> ≈ 0.89 – balanced across all eight specialties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Support Range:</a:t>
            </a:r>
            <a:r>
              <a:rPr lang="en-US" sz="1900">
                <a:solidFill>
                  <a:schemeClr val="dk1"/>
                </a:solidFill>
              </a:rPr>
              <a:t> 11 (Neurological &amp; General) to 61 (Chronic)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Top Performers</a:t>
            </a:r>
            <a:endParaRPr b="1" sz="25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Allergy &amp; Immunology</a:t>
            </a:r>
            <a:r>
              <a:rPr lang="en-US" sz="1900">
                <a:solidFill>
                  <a:schemeClr val="dk1"/>
                </a:solidFill>
              </a:rPr>
              <a:t> F1 = 0.92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Chronic Conditions</a:t>
            </a:r>
            <a:r>
              <a:rPr lang="en-US" sz="1900">
                <a:solidFill>
                  <a:schemeClr val="dk1"/>
                </a:solidFill>
              </a:rPr>
              <a:t> F1 = 0.91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Dermatology</a:t>
            </a:r>
            <a:r>
              <a:rPr lang="en-US" sz="1900">
                <a:solidFill>
                  <a:schemeClr val="dk1"/>
                </a:solidFill>
              </a:rPr>
              <a:t> F1 = 0.90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Areas for Improvement</a:t>
            </a:r>
            <a:endParaRPr b="1" sz="25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GI/Hepato</a:t>
            </a:r>
            <a:r>
              <a:rPr lang="en-US" sz="1900">
                <a:solidFill>
                  <a:schemeClr val="dk1"/>
                </a:solidFill>
              </a:rPr>
              <a:t> F1 = 0.84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Neurological &amp; General</a:t>
            </a:r>
            <a:r>
              <a:rPr lang="en-US" sz="1900">
                <a:solidFill>
                  <a:schemeClr val="dk1"/>
                </a:solidFill>
              </a:rPr>
              <a:t> F1 = 0.85 (precision = 0.73)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Respiratory/Sensory</a:t>
            </a:r>
            <a:r>
              <a:rPr lang="en-US" sz="1900">
                <a:solidFill>
                  <a:schemeClr val="dk1"/>
                </a:solidFill>
              </a:rPr>
              <a:t> F1 = 0.87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414" name="Google Shape;41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00" y="1888175"/>
            <a:ext cx="11355324" cy="649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4"/>
          <p:cNvGrpSpPr/>
          <p:nvPr/>
        </p:nvGrpSpPr>
        <p:grpSpPr>
          <a:xfrm>
            <a:off x="7933475" y="1502350"/>
            <a:ext cx="7077266" cy="5230378"/>
            <a:chOff x="0" y="-47625"/>
            <a:chExt cx="1680103" cy="1185301"/>
          </a:xfrm>
        </p:grpSpPr>
        <p:sp>
          <p:nvSpPr>
            <p:cNvPr id="100" name="Google Shape;100;p14"/>
            <p:cNvSpPr/>
            <p:nvPr/>
          </p:nvSpPr>
          <p:spPr>
            <a:xfrm>
              <a:off x="0" y="0"/>
              <a:ext cx="1680103" cy="1137676"/>
            </a:xfrm>
            <a:custGeom>
              <a:rect b="b" l="l" r="r" t="t"/>
              <a:pathLst>
                <a:path extrusionOk="0"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 txBox="1"/>
            <p:nvPr/>
          </p:nvSpPr>
          <p:spPr>
            <a:xfrm>
              <a:off x="0" y="-47625"/>
              <a:ext cx="1680000" cy="11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4"/>
          <p:cNvSpPr/>
          <p:nvPr/>
        </p:nvSpPr>
        <p:spPr>
          <a:xfrm>
            <a:off x="-4396850" y="-7357966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p14"/>
          <p:cNvSpPr/>
          <p:nvPr/>
        </p:nvSpPr>
        <p:spPr>
          <a:xfrm>
            <a:off x="12904244" y="6732736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p14"/>
          <p:cNvSpPr txBox="1"/>
          <p:nvPr/>
        </p:nvSpPr>
        <p:spPr>
          <a:xfrm>
            <a:off x="8377225" y="2258575"/>
            <a:ext cx="59739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5066D"/>
                </a:solidFill>
              </a:rPr>
              <a:t>“I've had a </a:t>
            </a:r>
            <a:r>
              <a:rPr b="1" lang="en-US" sz="3000">
                <a:solidFill>
                  <a:srgbClr val="05066D"/>
                </a:solidFill>
              </a:rPr>
              <a:t>high fever, chills, and intense itching.</a:t>
            </a:r>
            <a:r>
              <a:rPr lang="en-US" sz="3000">
                <a:solidFill>
                  <a:srgbClr val="05066D"/>
                </a:solidFill>
              </a:rPr>
              <a:t> </a:t>
            </a:r>
            <a:endParaRPr sz="3000">
              <a:solidFill>
                <a:srgbClr val="05066D"/>
              </a:solidFill>
            </a:endParaRPr>
          </a:p>
          <a:p>
            <a:pPr indent="0" lvl="0" marL="0" marR="0" rtl="0" algn="l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5066D"/>
                </a:solidFill>
              </a:rPr>
              <a:t>I have a </a:t>
            </a:r>
            <a:r>
              <a:rPr b="1" lang="en-US" sz="3000">
                <a:solidFill>
                  <a:srgbClr val="05066D"/>
                </a:solidFill>
              </a:rPr>
              <a:t>headache</a:t>
            </a:r>
            <a:r>
              <a:rPr lang="en-US" sz="3000">
                <a:solidFill>
                  <a:srgbClr val="05066D"/>
                </a:solidFill>
              </a:rPr>
              <a:t> and am </a:t>
            </a:r>
            <a:r>
              <a:rPr b="1" lang="en-US" sz="3000">
                <a:solidFill>
                  <a:srgbClr val="05066D"/>
                </a:solidFill>
              </a:rPr>
              <a:t>perspiring</a:t>
            </a:r>
            <a:r>
              <a:rPr lang="en-US" sz="3000">
                <a:solidFill>
                  <a:srgbClr val="05066D"/>
                </a:solidFill>
              </a:rPr>
              <a:t> a lot. </a:t>
            </a:r>
            <a:endParaRPr sz="3000">
              <a:solidFill>
                <a:srgbClr val="05066D"/>
              </a:solidFill>
            </a:endParaRPr>
          </a:p>
          <a:p>
            <a:pPr indent="0" lvl="0" marL="0" marR="0" rtl="0" algn="l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5066D"/>
                </a:solidFill>
              </a:rPr>
              <a:t>I've been in a lot of agony from </a:t>
            </a:r>
            <a:r>
              <a:rPr b="1" lang="en-US" sz="3000">
                <a:solidFill>
                  <a:srgbClr val="05066D"/>
                </a:solidFill>
              </a:rPr>
              <a:t>muscle ache</a:t>
            </a:r>
            <a:r>
              <a:rPr lang="en-US" sz="3000">
                <a:solidFill>
                  <a:srgbClr val="05066D"/>
                </a:solidFill>
              </a:rPr>
              <a:t> and </a:t>
            </a:r>
            <a:r>
              <a:rPr b="1" lang="en-US" sz="3000">
                <a:solidFill>
                  <a:srgbClr val="05066D"/>
                </a:solidFill>
              </a:rPr>
              <a:t>nausea</a:t>
            </a:r>
            <a:r>
              <a:rPr lang="en-US" sz="3000">
                <a:solidFill>
                  <a:srgbClr val="05066D"/>
                </a:solidFill>
              </a:rPr>
              <a:t>.</a:t>
            </a:r>
            <a:r>
              <a:rPr lang="en-US" sz="3000">
                <a:solidFill>
                  <a:srgbClr val="05066D"/>
                </a:solidFill>
              </a:rPr>
              <a:t>”</a:t>
            </a:r>
            <a:endParaRPr sz="3000">
              <a:solidFill>
                <a:srgbClr val="05066D"/>
              </a:solidFill>
            </a:endParaRPr>
          </a:p>
        </p:txBody>
      </p:sp>
      <p:pic>
        <p:nvPicPr>
          <p:cNvPr descr="Generated image" id="105" name="Google Shape;10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7825" y="2081425"/>
            <a:ext cx="5529175" cy="829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2"/>
          <p:cNvSpPr/>
          <p:nvPr/>
        </p:nvSpPr>
        <p:spPr>
          <a:xfrm>
            <a:off x="12003619" y="-6435461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0" name="Google Shape;420;p32"/>
          <p:cNvSpPr/>
          <p:nvPr/>
        </p:nvSpPr>
        <p:spPr>
          <a:xfrm>
            <a:off x="-4802575" y="4054384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1" name="Google Shape;421;p32"/>
          <p:cNvSpPr txBox="1"/>
          <p:nvPr/>
        </p:nvSpPr>
        <p:spPr>
          <a:xfrm>
            <a:off x="1552225" y="368600"/>
            <a:ext cx="16651200" cy="25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Embedding Analysis &amp; Interpretation</a:t>
            </a:r>
            <a:endParaRPr sz="70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22" name="Google Shape;422;p32"/>
          <p:cNvGrpSpPr/>
          <p:nvPr/>
        </p:nvGrpSpPr>
        <p:grpSpPr>
          <a:xfrm>
            <a:off x="398158" y="430453"/>
            <a:ext cx="953902" cy="953902"/>
            <a:chOff x="0" y="0"/>
            <a:chExt cx="812800" cy="812800"/>
          </a:xfrm>
        </p:grpSpPr>
        <p:sp>
          <p:nvSpPr>
            <p:cNvPr id="423" name="Google Shape;423;p3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05066D"/>
                  </a:solidFill>
                </a:rPr>
                <a:t>4</a:t>
              </a:r>
              <a:endParaRPr sz="4000"/>
            </a:p>
          </p:txBody>
        </p:sp>
      </p:grpSp>
      <p:sp>
        <p:nvSpPr>
          <p:cNvPr id="425" name="Google Shape;425;p32"/>
          <p:cNvSpPr txBox="1"/>
          <p:nvPr/>
        </p:nvSpPr>
        <p:spPr>
          <a:xfrm>
            <a:off x="11123050" y="1835675"/>
            <a:ext cx="6288600" cy="79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Top F1 performers:</a:t>
            </a:r>
            <a:br>
              <a:rPr b="1" lang="en-US" sz="1600">
                <a:solidFill>
                  <a:schemeClr val="dk1"/>
                </a:solidFill>
              </a:rPr>
            </a:br>
            <a:endParaRPr b="1" sz="16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Allergy &amp; Immunology 0.92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Infection 0.92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Chronic Conditions 0.91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Lower F1 scores:</a:t>
            </a:r>
            <a:br>
              <a:rPr b="1" lang="en-US" sz="2500">
                <a:solidFill>
                  <a:schemeClr val="dk1"/>
                </a:solidFill>
              </a:rPr>
            </a:br>
            <a:endParaRPr b="1" sz="15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GI/Hepato 0.84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Neurological 0.85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Lowest recall:</a:t>
            </a:r>
            <a:r>
              <a:rPr lang="en-US" sz="25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chemeClr val="dk1"/>
                </a:solidFill>
              </a:rPr>
              <a:t>Neurological &amp; General 0.82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Notable error pathways:</a:t>
            </a:r>
            <a:br>
              <a:rPr b="1" lang="en-US" sz="1600">
                <a:solidFill>
                  <a:schemeClr val="dk1"/>
                </a:solidFill>
              </a:rPr>
            </a:br>
            <a:endParaRPr b="1" sz="16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Dermatology (51/54 correct) occasionally mislabels as Neurological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Pain/Injury (53/60) leaks into Chronic &amp; Dermatology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GI/Hepato (18/23) misroutes into Dermatology &amp; Allergy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426" name="Google Shape;42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64" y="1762350"/>
            <a:ext cx="9886669" cy="852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3"/>
          <p:cNvSpPr/>
          <p:nvPr/>
        </p:nvSpPr>
        <p:spPr>
          <a:xfrm>
            <a:off x="12003619" y="-6435461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2" name="Google Shape;432;p33"/>
          <p:cNvSpPr/>
          <p:nvPr/>
        </p:nvSpPr>
        <p:spPr>
          <a:xfrm>
            <a:off x="-4802575" y="4054384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3" name="Google Shape;433;p33"/>
          <p:cNvSpPr txBox="1"/>
          <p:nvPr/>
        </p:nvSpPr>
        <p:spPr>
          <a:xfrm>
            <a:off x="1552225" y="368600"/>
            <a:ext cx="16651200" cy="25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Embedding Analysis &amp; Interpretation</a:t>
            </a:r>
            <a:endParaRPr sz="70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34" name="Google Shape;434;p33"/>
          <p:cNvGrpSpPr/>
          <p:nvPr/>
        </p:nvGrpSpPr>
        <p:grpSpPr>
          <a:xfrm>
            <a:off x="398158" y="430453"/>
            <a:ext cx="953902" cy="953902"/>
            <a:chOff x="0" y="0"/>
            <a:chExt cx="812800" cy="812800"/>
          </a:xfrm>
        </p:grpSpPr>
        <p:sp>
          <p:nvSpPr>
            <p:cNvPr id="435" name="Google Shape;435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05066D"/>
                  </a:solidFill>
                </a:rPr>
                <a:t>4</a:t>
              </a:r>
              <a:endParaRPr sz="4000"/>
            </a:p>
          </p:txBody>
        </p:sp>
      </p:grpSp>
      <p:sp>
        <p:nvSpPr>
          <p:cNvPr id="437" name="Google Shape;437;p33"/>
          <p:cNvSpPr txBox="1"/>
          <p:nvPr/>
        </p:nvSpPr>
        <p:spPr>
          <a:xfrm>
            <a:off x="12377125" y="2108300"/>
            <a:ext cx="5379900" cy="60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KEY POINTS</a:t>
            </a:r>
            <a:endParaRPr b="1"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“</a:t>
            </a:r>
            <a:r>
              <a:rPr b="1" lang="en-US" sz="2600">
                <a:solidFill>
                  <a:schemeClr val="dk1"/>
                </a:solidFill>
              </a:rPr>
              <a:t>Vomit</a:t>
            </a:r>
            <a:r>
              <a:rPr lang="en-US" sz="2600">
                <a:solidFill>
                  <a:schemeClr val="dk1"/>
                </a:solidFill>
              </a:rPr>
              <a:t>” leads impact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Next: “infected,” “calves,” “el”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Also: “brownish,” “stomach,” “heart,” “legs”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Sub-words (“us,” “ch,” “bel,” “bow”) matter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800">
                <a:solidFill>
                  <a:schemeClr val="dk1"/>
                </a:solidFill>
              </a:rPr>
              <a:t>Highlights clinically relevant cues</a:t>
            </a:r>
            <a:endParaRPr sz="28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800">
                <a:solidFill>
                  <a:schemeClr val="dk1"/>
                </a:solidFill>
              </a:rPr>
              <a:t>Shows influence strength only (no direction)</a:t>
            </a:r>
            <a:endParaRPr sz="2900"/>
          </a:p>
        </p:txBody>
      </p:sp>
      <p:pic>
        <p:nvPicPr>
          <p:cNvPr id="438" name="Google Shape;43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538" y="1673546"/>
            <a:ext cx="11355324" cy="8445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4"/>
          <p:cNvSpPr/>
          <p:nvPr/>
        </p:nvSpPr>
        <p:spPr>
          <a:xfrm>
            <a:off x="12003619" y="-6435461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4" name="Google Shape;444;p34"/>
          <p:cNvSpPr/>
          <p:nvPr/>
        </p:nvSpPr>
        <p:spPr>
          <a:xfrm>
            <a:off x="-4802575" y="4054384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5" name="Google Shape;445;p34"/>
          <p:cNvSpPr txBox="1"/>
          <p:nvPr/>
        </p:nvSpPr>
        <p:spPr>
          <a:xfrm>
            <a:off x="1552225" y="368600"/>
            <a:ext cx="16651200" cy="18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Model Integration </a:t>
            </a:r>
            <a:endParaRPr sz="70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(End-to-End Medical Framework)</a:t>
            </a:r>
            <a:endParaRPr sz="40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46" name="Google Shape;446;p34"/>
          <p:cNvGrpSpPr/>
          <p:nvPr/>
        </p:nvGrpSpPr>
        <p:grpSpPr>
          <a:xfrm>
            <a:off x="398158" y="430453"/>
            <a:ext cx="953902" cy="953902"/>
            <a:chOff x="0" y="0"/>
            <a:chExt cx="812800" cy="812800"/>
          </a:xfrm>
        </p:grpSpPr>
        <p:sp>
          <p:nvSpPr>
            <p:cNvPr id="447" name="Google Shape;447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4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05066D"/>
                  </a:solidFill>
                </a:rPr>
                <a:t>5</a:t>
              </a:r>
              <a:endParaRPr sz="4000"/>
            </a:p>
          </p:txBody>
        </p:sp>
      </p:grpSp>
      <p:pic>
        <p:nvPicPr>
          <p:cNvPr id="449" name="Google Shape;4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2213" y="1384350"/>
            <a:ext cx="14586425" cy="86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5"/>
          <p:cNvSpPr/>
          <p:nvPr/>
        </p:nvSpPr>
        <p:spPr>
          <a:xfrm>
            <a:off x="11911569" y="-4770273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5" name="Google Shape;455;p35"/>
          <p:cNvSpPr/>
          <p:nvPr/>
        </p:nvSpPr>
        <p:spPr>
          <a:xfrm>
            <a:off x="-3974075" y="4146459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6" name="Google Shape;456;p35"/>
          <p:cNvSpPr txBox="1"/>
          <p:nvPr/>
        </p:nvSpPr>
        <p:spPr>
          <a:xfrm>
            <a:off x="1552225" y="368600"/>
            <a:ext cx="166512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Experimental setup</a:t>
            </a:r>
            <a:endParaRPr sz="40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57" name="Google Shape;457;p35"/>
          <p:cNvGrpSpPr/>
          <p:nvPr/>
        </p:nvGrpSpPr>
        <p:grpSpPr>
          <a:xfrm>
            <a:off x="398158" y="430453"/>
            <a:ext cx="953902" cy="953902"/>
            <a:chOff x="0" y="0"/>
            <a:chExt cx="812800" cy="812800"/>
          </a:xfrm>
        </p:grpSpPr>
        <p:sp>
          <p:nvSpPr>
            <p:cNvPr id="458" name="Google Shape;458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05066D"/>
                  </a:solidFill>
                </a:rPr>
                <a:t>5</a:t>
              </a:r>
              <a:endParaRPr sz="4000"/>
            </a:p>
          </p:txBody>
        </p:sp>
      </p:grpSp>
      <p:grpSp>
        <p:nvGrpSpPr>
          <p:cNvPr id="460" name="Google Shape;460;p35"/>
          <p:cNvGrpSpPr/>
          <p:nvPr/>
        </p:nvGrpSpPr>
        <p:grpSpPr>
          <a:xfrm>
            <a:off x="599325" y="1835500"/>
            <a:ext cx="3328284" cy="3357377"/>
            <a:chOff x="0" y="-47629"/>
            <a:chExt cx="1680103" cy="1185305"/>
          </a:xfrm>
        </p:grpSpPr>
        <p:sp>
          <p:nvSpPr>
            <p:cNvPr id="461" name="Google Shape;461;p35"/>
            <p:cNvSpPr/>
            <p:nvPr/>
          </p:nvSpPr>
          <p:spPr>
            <a:xfrm>
              <a:off x="0" y="0"/>
              <a:ext cx="1680103" cy="1137676"/>
            </a:xfrm>
            <a:custGeom>
              <a:rect b="b" l="l" r="r" t="t"/>
              <a:pathLst>
                <a:path extrusionOk="0"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5"/>
            <p:cNvSpPr txBox="1"/>
            <p:nvPr/>
          </p:nvSpPr>
          <p:spPr>
            <a:xfrm>
              <a:off x="0" y="-47629"/>
              <a:ext cx="1353900" cy="11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3" name="Google Shape;463;p35"/>
          <p:cNvGrpSpPr/>
          <p:nvPr/>
        </p:nvGrpSpPr>
        <p:grpSpPr>
          <a:xfrm>
            <a:off x="1354122" y="1502360"/>
            <a:ext cx="1608856" cy="1608856"/>
            <a:chOff x="0" y="0"/>
            <a:chExt cx="812800" cy="812800"/>
          </a:xfrm>
        </p:grpSpPr>
        <p:sp>
          <p:nvSpPr>
            <p:cNvPr id="464" name="Google Shape;464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" name="Google Shape;466;p35"/>
          <p:cNvGrpSpPr/>
          <p:nvPr/>
        </p:nvGrpSpPr>
        <p:grpSpPr>
          <a:xfrm>
            <a:off x="599325" y="6450775"/>
            <a:ext cx="3328284" cy="3357365"/>
            <a:chOff x="0" y="-47625"/>
            <a:chExt cx="1680103" cy="1185301"/>
          </a:xfrm>
        </p:grpSpPr>
        <p:sp>
          <p:nvSpPr>
            <p:cNvPr id="467" name="Google Shape;467;p35"/>
            <p:cNvSpPr/>
            <p:nvPr/>
          </p:nvSpPr>
          <p:spPr>
            <a:xfrm>
              <a:off x="0" y="0"/>
              <a:ext cx="1680103" cy="1137676"/>
            </a:xfrm>
            <a:custGeom>
              <a:rect b="b" l="l" r="r" t="t"/>
              <a:pathLst>
                <a:path extrusionOk="0"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5"/>
            <p:cNvSpPr txBox="1"/>
            <p:nvPr/>
          </p:nvSpPr>
          <p:spPr>
            <a:xfrm>
              <a:off x="0" y="-47625"/>
              <a:ext cx="1680000" cy="11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" name="Google Shape;469;p35"/>
          <p:cNvGrpSpPr/>
          <p:nvPr/>
        </p:nvGrpSpPr>
        <p:grpSpPr>
          <a:xfrm>
            <a:off x="1354122" y="6117622"/>
            <a:ext cx="1608856" cy="1608856"/>
            <a:chOff x="0" y="0"/>
            <a:chExt cx="812800" cy="812800"/>
          </a:xfrm>
        </p:grpSpPr>
        <p:sp>
          <p:nvSpPr>
            <p:cNvPr id="470" name="Google Shape;470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2" name="Google Shape;4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9456" y="1707685"/>
            <a:ext cx="1198182" cy="11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9456" y="6322960"/>
            <a:ext cx="1198182" cy="11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5"/>
          <p:cNvSpPr txBox="1"/>
          <p:nvPr/>
        </p:nvSpPr>
        <p:spPr>
          <a:xfrm>
            <a:off x="753563" y="3018625"/>
            <a:ext cx="3019800" cy="26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5066D"/>
                </a:solidFill>
              </a:rPr>
              <a:t>Summarization Dataset:</a:t>
            </a:r>
            <a:endParaRPr sz="2400">
              <a:solidFill>
                <a:srgbClr val="05066D"/>
              </a:solidFill>
            </a:endParaRPr>
          </a:p>
          <a:p>
            <a:pPr indent="0" lvl="0" marL="0" rtl="0" algn="ctr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5066D"/>
                </a:solidFill>
              </a:rPr>
              <a:t>medical meadow </a:t>
            </a:r>
            <a:r>
              <a:rPr lang="en-US" sz="2400">
                <a:solidFill>
                  <a:srgbClr val="05066D"/>
                </a:solidFill>
              </a:rPr>
              <a:t>mediqa</a:t>
            </a:r>
            <a:endParaRPr sz="2400">
              <a:solidFill>
                <a:srgbClr val="05066D"/>
              </a:solidFill>
            </a:endParaRPr>
          </a:p>
          <a:p>
            <a:pPr indent="0" lvl="0" marL="0" rtl="0" algn="ctr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5066D"/>
              </a:solidFill>
            </a:endParaRPr>
          </a:p>
        </p:txBody>
      </p:sp>
      <p:pic>
        <p:nvPicPr>
          <p:cNvPr id="475" name="Google Shape;47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9614" y="1629753"/>
            <a:ext cx="9858375" cy="45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5"/>
          <p:cNvSpPr txBox="1"/>
          <p:nvPr/>
        </p:nvSpPr>
        <p:spPr>
          <a:xfrm>
            <a:off x="794810" y="8039975"/>
            <a:ext cx="29373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5066D"/>
                </a:solidFill>
              </a:rPr>
              <a:t>Generative Q&amp;A</a:t>
            </a:r>
            <a:r>
              <a:rPr lang="en-US" sz="2400">
                <a:solidFill>
                  <a:srgbClr val="05066D"/>
                </a:solidFill>
              </a:rPr>
              <a:t>:</a:t>
            </a:r>
            <a:endParaRPr sz="2400">
              <a:solidFill>
                <a:srgbClr val="05066D"/>
              </a:solidFill>
            </a:endParaRPr>
          </a:p>
          <a:p>
            <a:pPr indent="0" lvl="0" marL="0" rtl="0" algn="ctr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5066D"/>
                </a:solidFill>
              </a:rPr>
              <a:t>wikidoc</a:t>
            </a:r>
            <a:endParaRPr/>
          </a:p>
        </p:txBody>
      </p:sp>
      <p:pic>
        <p:nvPicPr>
          <p:cNvPr id="477" name="Google Shape;47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52627" y="5633003"/>
            <a:ext cx="3933825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60939" y="6347203"/>
            <a:ext cx="3313524" cy="300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5"/>
          <p:cNvPicPr preferRelativeResize="0"/>
          <p:nvPr/>
        </p:nvPicPr>
        <p:blipFill rotWithShape="1">
          <a:blip r:embed="rId8">
            <a:alphaModFix/>
          </a:blip>
          <a:srcRect b="0" l="0" r="0" t="5846"/>
          <a:stretch/>
        </p:blipFill>
        <p:spPr>
          <a:xfrm>
            <a:off x="13690400" y="6871700"/>
            <a:ext cx="4513025" cy="32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89088" y="6920775"/>
            <a:ext cx="4191225" cy="26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92420" y="1997950"/>
            <a:ext cx="3784580" cy="37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5"/>
          <p:cNvPicPr preferRelativeResize="0"/>
          <p:nvPr/>
        </p:nvPicPr>
        <p:blipFill rotWithShape="1">
          <a:blip r:embed="rId11">
            <a:alphaModFix/>
          </a:blip>
          <a:srcRect b="12990" l="0" r="0" t="11832"/>
          <a:stretch/>
        </p:blipFill>
        <p:spPr>
          <a:xfrm>
            <a:off x="8795500" y="7530362"/>
            <a:ext cx="3328275" cy="11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6"/>
          <p:cNvSpPr/>
          <p:nvPr/>
        </p:nvSpPr>
        <p:spPr>
          <a:xfrm>
            <a:off x="7376175" y="3771371"/>
            <a:ext cx="16139260" cy="16139260"/>
          </a:xfrm>
          <a:custGeom>
            <a:rect b="b" l="l" r="r" t="t"/>
            <a:pathLst>
              <a:path extrusionOk="0" h="16139260" w="16139260">
                <a:moveTo>
                  <a:pt x="0" y="0"/>
                </a:moveTo>
                <a:lnTo>
                  <a:pt x="16139261" y="0"/>
                </a:lnTo>
                <a:lnTo>
                  <a:pt x="16139261" y="16139261"/>
                </a:lnTo>
                <a:lnTo>
                  <a:pt x="0" y="16139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8" name="Google Shape;488;p36"/>
          <p:cNvSpPr/>
          <p:nvPr/>
        </p:nvSpPr>
        <p:spPr>
          <a:xfrm>
            <a:off x="-3415301" y="-3090277"/>
            <a:ext cx="6861649" cy="6861649"/>
          </a:xfrm>
          <a:custGeom>
            <a:rect b="b" l="l" r="r" t="t"/>
            <a:pathLst>
              <a:path extrusionOk="0" h="6861649" w="6861649">
                <a:moveTo>
                  <a:pt x="0" y="0"/>
                </a:moveTo>
                <a:lnTo>
                  <a:pt x="6861648" y="0"/>
                </a:lnTo>
                <a:lnTo>
                  <a:pt x="6861648" y="6861648"/>
                </a:lnTo>
                <a:lnTo>
                  <a:pt x="0" y="68616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9" name="Google Shape;489;p36"/>
          <p:cNvSpPr/>
          <p:nvPr/>
        </p:nvSpPr>
        <p:spPr>
          <a:xfrm>
            <a:off x="11465984" y="340547"/>
            <a:ext cx="6544442" cy="9635457"/>
          </a:xfrm>
          <a:custGeom>
            <a:rect b="b" l="l" r="r" t="t"/>
            <a:pathLst>
              <a:path extrusionOk="0" h="9635457" w="6544442">
                <a:moveTo>
                  <a:pt x="0" y="0"/>
                </a:moveTo>
                <a:lnTo>
                  <a:pt x="6544442" y="0"/>
                </a:lnTo>
                <a:lnTo>
                  <a:pt x="6544442" y="9635457"/>
                </a:lnTo>
                <a:lnTo>
                  <a:pt x="0" y="963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0417" r="-60415" t="0"/>
            </a:stretch>
          </a:blipFill>
          <a:ln>
            <a:noFill/>
          </a:ln>
        </p:spPr>
      </p:sp>
      <p:grpSp>
        <p:nvGrpSpPr>
          <p:cNvPr id="490" name="Google Shape;490;p36"/>
          <p:cNvGrpSpPr/>
          <p:nvPr/>
        </p:nvGrpSpPr>
        <p:grpSpPr>
          <a:xfrm>
            <a:off x="2736089" y="3278497"/>
            <a:ext cx="5041122" cy="2637078"/>
            <a:chOff x="0" y="0"/>
            <a:chExt cx="1155903" cy="604668"/>
          </a:xfrm>
        </p:grpSpPr>
        <p:sp>
          <p:nvSpPr>
            <p:cNvPr id="491" name="Google Shape;491;p36"/>
            <p:cNvSpPr/>
            <p:nvPr/>
          </p:nvSpPr>
          <p:spPr>
            <a:xfrm>
              <a:off x="0" y="0"/>
              <a:ext cx="1155787" cy="604668"/>
            </a:xfrm>
            <a:custGeom>
              <a:rect b="b" l="l" r="r" t="t"/>
              <a:pathLst>
                <a:path extrusionOk="0" h="604668" w="1155787">
                  <a:moveTo>
                    <a:pt x="19967" y="0"/>
                  </a:moveTo>
                  <a:lnTo>
                    <a:pt x="1135820" y="0"/>
                  </a:lnTo>
                  <a:cubicBezTo>
                    <a:pt x="1141116" y="0"/>
                    <a:pt x="1146195" y="2104"/>
                    <a:pt x="1149939" y="5848"/>
                  </a:cubicBezTo>
                  <a:cubicBezTo>
                    <a:pt x="1153684" y="9593"/>
                    <a:pt x="1155787" y="14671"/>
                    <a:pt x="1155787" y="19967"/>
                  </a:cubicBezTo>
                  <a:lnTo>
                    <a:pt x="1155787" y="584702"/>
                  </a:lnTo>
                  <a:cubicBezTo>
                    <a:pt x="1155787" y="595729"/>
                    <a:pt x="1146848" y="604668"/>
                    <a:pt x="1135820" y="604668"/>
                  </a:cubicBezTo>
                  <a:lnTo>
                    <a:pt x="19967" y="604668"/>
                  </a:lnTo>
                  <a:cubicBezTo>
                    <a:pt x="14671" y="604668"/>
                    <a:pt x="9593" y="602565"/>
                    <a:pt x="5848" y="598820"/>
                  </a:cubicBezTo>
                  <a:cubicBezTo>
                    <a:pt x="2104" y="595076"/>
                    <a:pt x="0" y="589997"/>
                    <a:pt x="0" y="584702"/>
                  </a:cubicBezTo>
                  <a:lnTo>
                    <a:pt x="0" y="19967"/>
                  </a:lnTo>
                  <a:cubicBezTo>
                    <a:pt x="0" y="8939"/>
                    <a:pt x="8939" y="0"/>
                    <a:pt x="199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66675">
              <a:solidFill>
                <a:srgbClr val="05066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6"/>
            <p:cNvSpPr txBox="1"/>
            <p:nvPr/>
          </p:nvSpPr>
          <p:spPr>
            <a:xfrm>
              <a:off x="3" y="36940"/>
              <a:ext cx="1155900" cy="56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719">
                  <a:solidFill>
                    <a:srgbClr val="05066D"/>
                  </a:solidFill>
                  <a:latin typeface="Poppins"/>
                  <a:ea typeface="Poppins"/>
                  <a:cs typeface="Poppins"/>
                  <a:sym typeface="Poppins"/>
                </a:rPr>
                <a:t>Thank You</a:t>
              </a:r>
              <a:endParaRPr/>
            </a:p>
          </p:txBody>
        </p:sp>
      </p:grpSp>
      <p:sp>
        <p:nvSpPr>
          <p:cNvPr id="493" name="Google Shape;493;p36"/>
          <p:cNvSpPr txBox="1"/>
          <p:nvPr/>
        </p:nvSpPr>
        <p:spPr>
          <a:xfrm>
            <a:off x="2736101" y="6429124"/>
            <a:ext cx="7076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38">
                <a:solidFill>
                  <a:srgbClr val="05066D"/>
                </a:solidFill>
              </a:rPr>
              <a:t>Questions?</a:t>
            </a:r>
            <a:endParaRPr sz="2400"/>
          </a:p>
        </p:txBody>
      </p:sp>
      <p:sp>
        <p:nvSpPr>
          <p:cNvPr id="494" name="Google Shape;494;p36"/>
          <p:cNvSpPr/>
          <p:nvPr/>
        </p:nvSpPr>
        <p:spPr>
          <a:xfrm>
            <a:off x="2736088" y="1340566"/>
            <a:ext cx="1637828" cy="1671323"/>
          </a:xfrm>
          <a:custGeom>
            <a:rect b="b" l="l" r="r" t="t"/>
            <a:pathLst>
              <a:path extrusionOk="0" h="721175" w="741938">
                <a:moveTo>
                  <a:pt x="0" y="0"/>
                </a:moveTo>
                <a:lnTo>
                  <a:pt x="741938" y="0"/>
                </a:lnTo>
                <a:lnTo>
                  <a:pt x="741938" y="721174"/>
                </a:lnTo>
                <a:lnTo>
                  <a:pt x="0" y="7211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7"/>
          <p:cNvSpPr txBox="1"/>
          <p:nvPr/>
        </p:nvSpPr>
        <p:spPr>
          <a:xfrm>
            <a:off x="2451800" y="2328325"/>
            <a:ext cx="9013500" cy="17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of slides, keeping slides after this one as they are from the original template and could be helpful for layout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Kayla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38"/>
          <p:cNvGrpSpPr/>
          <p:nvPr/>
        </p:nvGrpSpPr>
        <p:grpSpPr>
          <a:xfrm>
            <a:off x="0" y="-216991"/>
            <a:ext cx="3086100" cy="10503991"/>
            <a:chOff x="0" y="-57150"/>
            <a:chExt cx="812800" cy="2766483"/>
          </a:xfrm>
        </p:grpSpPr>
        <p:sp>
          <p:nvSpPr>
            <p:cNvPr id="505" name="Google Shape;505;p38"/>
            <p:cNvSpPr/>
            <p:nvPr/>
          </p:nvSpPr>
          <p:spPr>
            <a:xfrm>
              <a:off x="0" y="0"/>
              <a:ext cx="812800" cy="2709333"/>
            </a:xfrm>
            <a:custGeom>
              <a:rect b="b" l="l" r="r" t="t"/>
              <a:pathLst>
                <a:path extrusionOk="0"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4CDFF"/>
            </a:solidFill>
            <a:ln>
              <a:noFill/>
            </a:ln>
          </p:spPr>
        </p:sp>
        <p:sp>
          <p:nvSpPr>
            <p:cNvPr id="506" name="Google Shape;506;p38"/>
            <p:cNvSpPr txBox="1"/>
            <p:nvPr/>
          </p:nvSpPr>
          <p:spPr>
            <a:xfrm>
              <a:off x="0" y="-57150"/>
              <a:ext cx="812800" cy="27664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7" name="Google Shape;507;p38"/>
          <p:cNvSpPr/>
          <p:nvPr/>
        </p:nvSpPr>
        <p:spPr>
          <a:xfrm>
            <a:off x="12003619" y="-6435461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08" name="Google Shape;508;p38"/>
          <p:cNvGrpSpPr/>
          <p:nvPr/>
        </p:nvGrpSpPr>
        <p:grpSpPr>
          <a:xfrm>
            <a:off x="13598429" y="5523128"/>
            <a:ext cx="4318163" cy="4318163"/>
            <a:chOff x="0" y="0"/>
            <a:chExt cx="812800" cy="812800"/>
          </a:xfrm>
        </p:grpSpPr>
        <p:sp>
          <p:nvSpPr>
            <p:cNvPr id="509" name="Google Shape;509;p3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C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1" name="Google Shape;511;p38"/>
          <p:cNvSpPr txBox="1"/>
          <p:nvPr/>
        </p:nvSpPr>
        <p:spPr>
          <a:xfrm>
            <a:off x="3452839" y="1575541"/>
            <a:ext cx="8550900" cy="1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83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Motivation</a:t>
            </a:r>
            <a:endParaRPr/>
          </a:p>
        </p:txBody>
      </p:sp>
      <p:sp>
        <p:nvSpPr>
          <p:cNvPr id="512" name="Google Shape;512;p38"/>
          <p:cNvSpPr txBox="1"/>
          <p:nvPr/>
        </p:nvSpPr>
        <p:spPr>
          <a:xfrm>
            <a:off x="3452839" y="3461482"/>
            <a:ext cx="8019300" cy="22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4087" lvl="1" marL="468176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5066D"/>
              </a:buClr>
              <a:buSzPts val="2168"/>
              <a:buFont typeface="Arial"/>
              <a:buChar char="•"/>
            </a:pPr>
            <a:r>
              <a:rPr lang="en-US" sz="2168">
                <a:solidFill>
                  <a:srgbClr val="05066D"/>
                </a:solidFill>
              </a:rPr>
              <a:t>Routing patients to the right medical specialty is a major bottleneck in healthcare, leading to misdiagnosis, delays, and higher costs.</a:t>
            </a:r>
            <a:endParaRPr sz="2168">
              <a:solidFill>
                <a:srgbClr val="05066D"/>
              </a:solidFill>
            </a:endParaRPr>
          </a:p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8">
              <a:solidFill>
                <a:srgbClr val="05066D"/>
              </a:solidFill>
            </a:endParaRPr>
          </a:p>
          <a:p>
            <a:pPr indent="0" lvl="0" marL="9144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8">
              <a:solidFill>
                <a:srgbClr val="05066D"/>
              </a:solidFill>
            </a:endParaRPr>
          </a:p>
        </p:txBody>
      </p:sp>
      <p:sp>
        <p:nvSpPr>
          <p:cNvPr id="513" name="Google Shape;513;p38"/>
          <p:cNvSpPr/>
          <p:nvPr/>
        </p:nvSpPr>
        <p:spPr>
          <a:xfrm>
            <a:off x="14853819" y="6335072"/>
            <a:ext cx="1807406" cy="2694270"/>
          </a:xfrm>
          <a:custGeom>
            <a:rect b="b" l="l" r="r" t="t"/>
            <a:pathLst>
              <a:path extrusionOk="0" h="2694270" w="1807406">
                <a:moveTo>
                  <a:pt x="0" y="0"/>
                </a:moveTo>
                <a:lnTo>
                  <a:pt x="1807406" y="0"/>
                </a:lnTo>
                <a:lnTo>
                  <a:pt x="1807406" y="2694270"/>
                </a:lnTo>
                <a:lnTo>
                  <a:pt x="0" y="2694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39"/>
          <p:cNvGrpSpPr/>
          <p:nvPr/>
        </p:nvGrpSpPr>
        <p:grpSpPr>
          <a:xfrm>
            <a:off x="550550" y="4156490"/>
            <a:ext cx="5471313" cy="3859974"/>
            <a:chOff x="0" y="-47625"/>
            <a:chExt cx="1680103" cy="1185301"/>
          </a:xfrm>
        </p:grpSpPr>
        <p:sp>
          <p:nvSpPr>
            <p:cNvPr id="519" name="Google Shape;519;p39"/>
            <p:cNvSpPr/>
            <p:nvPr/>
          </p:nvSpPr>
          <p:spPr>
            <a:xfrm>
              <a:off x="0" y="0"/>
              <a:ext cx="1680103" cy="1137676"/>
            </a:xfrm>
            <a:custGeom>
              <a:rect b="b" l="l" r="r" t="t"/>
              <a:pathLst>
                <a:path extrusionOk="0"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9"/>
            <p:cNvSpPr txBox="1"/>
            <p:nvPr/>
          </p:nvSpPr>
          <p:spPr>
            <a:xfrm>
              <a:off x="0" y="-47625"/>
              <a:ext cx="1680103" cy="1185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1" name="Google Shape;521;p39"/>
          <p:cNvSpPr/>
          <p:nvPr/>
        </p:nvSpPr>
        <p:spPr>
          <a:xfrm>
            <a:off x="-5333475" y="-8024716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22" name="Google Shape;522;p39"/>
          <p:cNvGrpSpPr/>
          <p:nvPr/>
        </p:nvGrpSpPr>
        <p:grpSpPr>
          <a:xfrm>
            <a:off x="6408343" y="4156490"/>
            <a:ext cx="5471313" cy="3859974"/>
            <a:chOff x="0" y="-47625"/>
            <a:chExt cx="1680103" cy="1185301"/>
          </a:xfrm>
        </p:grpSpPr>
        <p:sp>
          <p:nvSpPr>
            <p:cNvPr id="523" name="Google Shape;523;p39"/>
            <p:cNvSpPr/>
            <p:nvPr/>
          </p:nvSpPr>
          <p:spPr>
            <a:xfrm>
              <a:off x="0" y="0"/>
              <a:ext cx="1680103" cy="1137676"/>
            </a:xfrm>
            <a:custGeom>
              <a:rect b="b" l="l" r="r" t="t"/>
              <a:pathLst>
                <a:path extrusionOk="0"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9"/>
            <p:cNvSpPr txBox="1"/>
            <p:nvPr/>
          </p:nvSpPr>
          <p:spPr>
            <a:xfrm>
              <a:off x="0" y="-47625"/>
              <a:ext cx="1680103" cy="1185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5" name="Google Shape;525;p39"/>
          <p:cNvSpPr/>
          <p:nvPr/>
        </p:nvSpPr>
        <p:spPr>
          <a:xfrm>
            <a:off x="12904244" y="6732736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26" name="Google Shape;526;p39"/>
          <p:cNvGrpSpPr/>
          <p:nvPr/>
        </p:nvGrpSpPr>
        <p:grpSpPr>
          <a:xfrm>
            <a:off x="12266137" y="4156490"/>
            <a:ext cx="5471313" cy="3859974"/>
            <a:chOff x="0" y="-47625"/>
            <a:chExt cx="1680103" cy="1185301"/>
          </a:xfrm>
        </p:grpSpPr>
        <p:sp>
          <p:nvSpPr>
            <p:cNvPr id="527" name="Google Shape;527;p39"/>
            <p:cNvSpPr/>
            <p:nvPr/>
          </p:nvSpPr>
          <p:spPr>
            <a:xfrm>
              <a:off x="0" y="0"/>
              <a:ext cx="1680103" cy="1137676"/>
            </a:xfrm>
            <a:custGeom>
              <a:rect b="b" l="l" r="r" t="t"/>
              <a:pathLst>
                <a:path extrusionOk="0"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9"/>
            <p:cNvSpPr txBox="1"/>
            <p:nvPr/>
          </p:nvSpPr>
          <p:spPr>
            <a:xfrm>
              <a:off x="0" y="-47625"/>
              <a:ext cx="1680103" cy="1185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9" name="Google Shape;529;p39"/>
          <p:cNvSpPr txBox="1"/>
          <p:nvPr/>
        </p:nvSpPr>
        <p:spPr>
          <a:xfrm>
            <a:off x="4625886" y="1633971"/>
            <a:ext cx="9036227" cy="1402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783" u="none" cap="none" strike="noStrike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Healthy habits</a:t>
            </a:r>
            <a:endParaRPr/>
          </a:p>
        </p:txBody>
      </p:sp>
      <p:grpSp>
        <p:nvGrpSpPr>
          <p:cNvPr id="530" name="Google Shape;530;p39"/>
          <p:cNvGrpSpPr/>
          <p:nvPr/>
        </p:nvGrpSpPr>
        <p:grpSpPr>
          <a:xfrm>
            <a:off x="2481797" y="3507172"/>
            <a:ext cx="1608820" cy="1608820"/>
            <a:chOff x="0" y="0"/>
            <a:chExt cx="812800" cy="812800"/>
          </a:xfrm>
        </p:grpSpPr>
        <p:sp>
          <p:nvSpPr>
            <p:cNvPr id="531" name="Google Shape;531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3" name="Google Shape;533;p39"/>
          <p:cNvGrpSpPr/>
          <p:nvPr/>
        </p:nvGrpSpPr>
        <p:grpSpPr>
          <a:xfrm>
            <a:off x="8339590" y="3507172"/>
            <a:ext cx="1608820" cy="1608820"/>
            <a:chOff x="0" y="0"/>
            <a:chExt cx="812800" cy="812800"/>
          </a:xfrm>
        </p:grpSpPr>
        <p:sp>
          <p:nvSpPr>
            <p:cNvPr id="534" name="Google Shape;534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" name="Google Shape;536;p39"/>
          <p:cNvGrpSpPr/>
          <p:nvPr/>
        </p:nvGrpSpPr>
        <p:grpSpPr>
          <a:xfrm>
            <a:off x="14197383" y="3507172"/>
            <a:ext cx="1608820" cy="1608820"/>
            <a:chOff x="0" y="0"/>
            <a:chExt cx="812800" cy="812800"/>
          </a:xfrm>
        </p:grpSpPr>
        <p:sp>
          <p:nvSpPr>
            <p:cNvPr id="537" name="Google Shape;537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39"/>
          <p:cNvSpPr/>
          <p:nvPr/>
        </p:nvSpPr>
        <p:spPr>
          <a:xfrm>
            <a:off x="2808111" y="3856793"/>
            <a:ext cx="956192" cy="909578"/>
          </a:xfrm>
          <a:custGeom>
            <a:rect b="b" l="l" r="r" t="t"/>
            <a:pathLst>
              <a:path extrusionOk="0" h="909578" w="956192">
                <a:moveTo>
                  <a:pt x="0" y="0"/>
                </a:moveTo>
                <a:lnTo>
                  <a:pt x="956192" y="0"/>
                </a:lnTo>
                <a:lnTo>
                  <a:pt x="956192" y="909578"/>
                </a:lnTo>
                <a:lnTo>
                  <a:pt x="0" y="909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0" name="Google Shape;540;p39"/>
          <p:cNvSpPr/>
          <p:nvPr/>
        </p:nvSpPr>
        <p:spPr>
          <a:xfrm>
            <a:off x="8665459" y="3900601"/>
            <a:ext cx="957082" cy="865770"/>
          </a:xfrm>
          <a:custGeom>
            <a:rect b="b" l="l" r="r" t="t"/>
            <a:pathLst>
              <a:path extrusionOk="0" h="865770" w="957082">
                <a:moveTo>
                  <a:pt x="0" y="0"/>
                </a:moveTo>
                <a:lnTo>
                  <a:pt x="957082" y="0"/>
                </a:lnTo>
                <a:lnTo>
                  <a:pt x="957082" y="865770"/>
                </a:lnTo>
                <a:lnTo>
                  <a:pt x="0" y="865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1" name="Google Shape;541;p39"/>
          <p:cNvSpPr/>
          <p:nvPr/>
        </p:nvSpPr>
        <p:spPr>
          <a:xfrm>
            <a:off x="14516491" y="3902532"/>
            <a:ext cx="970605" cy="863839"/>
          </a:xfrm>
          <a:custGeom>
            <a:rect b="b" l="l" r="r" t="t"/>
            <a:pathLst>
              <a:path extrusionOk="0" h="863839" w="970605">
                <a:moveTo>
                  <a:pt x="0" y="0"/>
                </a:moveTo>
                <a:lnTo>
                  <a:pt x="970605" y="0"/>
                </a:lnTo>
                <a:lnTo>
                  <a:pt x="970605" y="863839"/>
                </a:lnTo>
                <a:lnTo>
                  <a:pt x="0" y="863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2" name="Google Shape;542;p39"/>
          <p:cNvSpPr txBox="1"/>
          <p:nvPr/>
        </p:nvSpPr>
        <p:spPr>
          <a:xfrm>
            <a:off x="6903629" y="5369605"/>
            <a:ext cx="4480741" cy="21675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37" u="none" cap="none" strike="noStrike">
                <a:solidFill>
                  <a:srgbClr val="05066D"/>
                </a:solidFill>
                <a:latin typeface="Arial"/>
                <a:ea typeface="Arial"/>
                <a:cs typeface="Arial"/>
                <a:sym typeface="Arial"/>
              </a:rPr>
              <a:t>Lorem ipsum dolor sit amet, consectetur adipiscing elit. Etiam euismod id sem quis accumsan. Sed tempus placerat velit a placerat. Cras suscipit est at mauris blandit efficitur finibus non augue.</a:t>
            </a:r>
            <a:endParaRPr/>
          </a:p>
        </p:txBody>
      </p:sp>
      <p:sp>
        <p:nvSpPr>
          <p:cNvPr id="543" name="Google Shape;543;p39"/>
          <p:cNvSpPr txBox="1"/>
          <p:nvPr/>
        </p:nvSpPr>
        <p:spPr>
          <a:xfrm>
            <a:off x="12761423" y="5369605"/>
            <a:ext cx="4480741" cy="21675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37" u="none" cap="none" strike="noStrike">
                <a:solidFill>
                  <a:srgbClr val="05066D"/>
                </a:solidFill>
                <a:latin typeface="Arial"/>
                <a:ea typeface="Arial"/>
                <a:cs typeface="Arial"/>
                <a:sym typeface="Arial"/>
              </a:rPr>
              <a:t>Lorem ipsum dolor sit amet, consectetur adipiscing elit. Etiam euismod id sem quis accumsan. Sed tempus placerat velit a placerat. Cras suscipit est at mauris blandit efficitur finibus non augue.</a:t>
            </a:r>
            <a:endParaRPr/>
          </a:p>
        </p:txBody>
      </p:sp>
      <p:sp>
        <p:nvSpPr>
          <p:cNvPr id="544" name="Google Shape;544;p39"/>
          <p:cNvSpPr txBox="1"/>
          <p:nvPr/>
        </p:nvSpPr>
        <p:spPr>
          <a:xfrm>
            <a:off x="1045836" y="5369605"/>
            <a:ext cx="4480741" cy="21675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37" u="none" cap="none" strike="noStrike">
                <a:solidFill>
                  <a:srgbClr val="05066D"/>
                </a:solidFill>
                <a:latin typeface="Arial"/>
                <a:ea typeface="Arial"/>
                <a:cs typeface="Arial"/>
                <a:sym typeface="Arial"/>
              </a:rPr>
              <a:t>Lorem ipsum dolor sit amet, consectetur adipiscing elit. Etiam euismod id sem quis accumsan. Sed tempus placerat velit a placerat. Cras suscipit est at mauris blandit efficitur finibus non augue.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4EEFF"/>
            </a:gs>
            <a:gs pos="100000">
              <a:srgbClr val="B0C5FF"/>
            </a:gs>
          </a:gsLst>
          <a:lin ang="0" scaled="0"/>
        </a:gra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40"/>
          <p:cNvGrpSpPr/>
          <p:nvPr/>
        </p:nvGrpSpPr>
        <p:grpSpPr>
          <a:xfrm>
            <a:off x="2654310" y="2635879"/>
            <a:ext cx="5982970" cy="6622421"/>
            <a:chOff x="0" y="-57150"/>
            <a:chExt cx="1575762" cy="1744177"/>
          </a:xfrm>
        </p:grpSpPr>
        <p:sp>
          <p:nvSpPr>
            <p:cNvPr id="550" name="Google Shape;550;p40"/>
            <p:cNvSpPr/>
            <p:nvPr/>
          </p:nvSpPr>
          <p:spPr>
            <a:xfrm>
              <a:off x="0" y="0"/>
              <a:ext cx="1575762" cy="1687027"/>
            </a:xfrm>
            <a:custGeom>
              <a:rect b="b" l="l" r="r" t="t"/>
              <a:pathLst>
                <a:path extrusionOk="0" h="1687027" w="1575762">
                  <a:moveTo>
                    <a:pt x="28468" y="0"/>
                  </a:moveTo>
                  <a:lnTo>
                    <a:pt x="1547294" y="0"/>
                  </a:lnTo>
                  <a:cubicBezTo>
                    <a:pt x="1554844" y="0"/>
                    <a:pt x="1562085" y="2999"/>
                    <a:pt x="1567424" y="8338"/>
                  </a:cubicBezTo>
                  <a:cubicBezTo>
                    <a:pt x="1572762" y="13677"/>
                    <a:pt x="1575762" y="20918"/>
                    <a:pt x="1575762" y="28468"/>
                  </a:cubicBezTo>
                  <a:lnTo>
                    <a:pt x="1575762" y="1658559"/>
                  </a:lnTo>
                  <a:cubicBezTo>
                    <a:pt x="1575762" y="1666109"/>
                    <a:pt x="1572762" y="1673350"/>
                    <a:pt x="1567424" y="1678689"/>
                  </a:cubicBezTo>
                  <a:cubicBezTo>
                    <a:pt x="1562085" y="1684028"/>
                    <a:pt x="1554844" y="1687027"/>
                    <a:pt x="1547294" y="1687027"/>
                  </a:cubicBezTo>
                  <a:lnTo>
                    <a:pt x="28468" y="1687027"/>
                  </a:lnTo>
                  <a:cubicBezTo>
                    <a:pt x="20918" y="1687027"/>
                    <a:pt x="13677" y="1684028"/>
                    <a:pt x="8338" y="1678689"/>
                  </a:cubicBezTo>
                  <a:cubicBezTo>
                    <a:pt x="2999" y="1673350"/>
                    <a:pt x="0" y="1666109"/>
                    <a:pt x="0" y="1658559"/>
                  </a:cubicBezTo>
                  <a:lnTo>
                    <a:pt x="0" y="28468"/>
                  </a:lnTo>
                  <a:cubicBezTo>
                    <a:pt x="0" y="20918"/>
                    <a:pt x="2999" y="13677"/>
                    <a:pt x="8338" y="8338"/>
                  </a:cubicBezTo>
                  <a:cubicBezTo>
                    <a:pt x="13677" y="2999"/>
                    <a:pt x="20918" y="0"/>
                    <a:pt x="284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0"/>
            <p:cNvSpPr txBox="1"/>
            <p:nvPr/>
          </p:nvSpPr>
          <p:spPr>
            <a:xfrm>
              <a:off x="0" y="-57150"/>
              <a:ext cx="1575762" cy="1744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2" name="Google Shape;552;p40"/>
          <p:cNvSpPr/>
          <p:nvPr/>
        </p:nvSpPr>
        <p:spPr>
          <a:xfrm>
            <a:off x="3007797" y="6476665"/>
            <a:ext cx="5275995" cy="536815"/>
          </a:xfrm>
          <a:custGeom>
            <a:rect b="b" l="l" r="r" t="t"/>
            <a:pathLst>
              <a:path extrusionOk="0" h="536815" w="5275995">
                <a:moveTo>
                  <a:pt x="0" y="0"/>
                </a:moveTo>
                <a:lnTo>
                  <a:pt x="5275996" y="0"/>
                </a:lnTo>
                <a:lnTo>
                  <a:pt x="5275996" y="536815"/>
                </a:lnTo>
                <a:lnTo>
                  <a:pt x="0" y="5368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94106"/>
            </a:stretch>
          </a:blipFill>
          <a:ln>
            <a:noFill/>
          </a:ln>
        </p:spPr>
      </p:sp>
      <p:sp>
        <p:nvSpPr>
          <p:cNvPr id="553" name="Google Shape;553;p40"/>
          <p:cNvSpPr/>
          <p:nvPr/>
        </p:nvSpPr>
        <p:spPr>
          <a:xfrm>
            <a:off x="3007797" y="3649775"/>
            <a:ext cx="5275401" cy="2967710"/>
          </a:xfrm>
          <a:custGeom>
            <a:rect b="b" l="l" r="r" t="t"/>
            <a:pathLst>
              <a:path extrusionOk="0" h="6350000" w="11287760">
                <a:moveTo>
                  <a:pt x="0" y="5824220"/>
                </a:moveTo>
                <a:lnTo>
                  <a:pt x="0" y="525780"/>
                </a:lnTo>
                <a:cubicBezTo>
                  <a:pt x="0" y="234950"/>
                  <a:pt x="234950" y="0"/>
                  <a:pt x="525780" y="0"/>
                </a:cubicBezTo>
                <a:lnTo>
                  <a:pt x="10761980" y="0"/>
                </a:lnTo>
                <a:cubicBezTo>
                  <a:pt x="11052810" y="0"/>
                  <a:pt x="11287760" y="234950"/>
                  <a:pt x="11287760" y="525780"/>
                </a:cubicBezTo>
                <a:lnTo>
                  <a:pt x="11287760" y="5822950"/>
                </a:lnTo>
                <a:cubicBezTo>
                  <a:pt x="11287760" y="6113780"/>
                  <a:pt x="11052810" y="6348730"/>
                  <a:pt x="10761980" y="6348730"/>
                </a:cubicBezTo>
                <a:lnTo>
                  <a:pt x="525780" y="6348730"/>
                </a:lnTo>
                <a:cubicBezTo>
                  <a:pt x="236220" y="6350000"/>
                  <a:pt x="0" y="6115050"/>
                  <a:pt x="0" y="582422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26" l="0" r="0" t="-9227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" name="Google Shape;554;p40"/>
          <p:cNvGrpSpPr/>
          <p:nvPr/>
        </p:nvGrpSpPr>
        <p:grpSpPr>
          <a:xfrm>
            <a:off x="4726377" y="3056529"/>
            <a:ext cx="1838837" cy="969501"/>
            <a:chOff x="0" y="-57150"/>
            <a:chExt cx="484303" cy="255342"/>
          </a:xfrm>
        </p:grpSpPr>
        <p:sp>
          <p:nvSpPr>
            <p:cNvPr id="555" name="Google Shape;555;p40"/>
            <p:cNvSpPr/>
            <p:nvPr/>
          </p:nvSpPr>
          <p:spPr>
            <a:xfrm>
              <a:off x="0" y="0"/>
              <a:ext cx="484303" cy="198192"/>
            </a:xfrm>
            <a:custGeom>
              <a:rect b="b" l="l" r="r" t="t"/>
              <a:pathLst>
                <a:path extrusionOk="0" h="198192" w="484303">
                  <a:moveTo>
                    <a:pt x="84205" y="0"/>
                  </a:moveTo>
                  <a:lnTo>
                    <a:pt x="400098" y="0"/>
                  </a:lnTo>
                  <a:cubicBezTo>
                    <a:pt x="422431" y="0"/>
                    <a:pt x="443848" y="8872"/>
                    <a:pt x="459640" y="24663"/>
                  </a:cubicBezTo>
                  <a:cubicBezTo>
                    <a:pt x="475431" y="40454"/>
                    <a:pt x="484303" y="61872"/>
                    <a:pt x="484303" y="84205"/>
                  </a:cubicBezTo>
                  <a:lnTo>
                    <a:pt x="484303" y="113987"/>
                  </a:lnTo>
                  <a:cubicBezTo>
                    <a:pt x="484303" y="136320"/>
                    <a:pt x="475431" y="157738"/>
                    <a:pt x="459640" y="173529"/>
                  </a:cubicBezTo>
                  <a:cubicBezTo>
                    <a:pt x="443848" y="189321"/>
                    <a:pt x="422431" y="198192"/>
                    <a:pt x="400098" y="198192"/>
                  </a:cubicBezTo>
                  <a:lnTo>
                    <a:pt x="84205" y="198192"/>
                  </a:lnTo>
                  <a:cubicBezTo>
                    <a:pt x="61872" y="198192"/>
                    <a:pt x="40454" y="189321"/>
                    <a:pt x="24663" y="173529"/>
                  </a:cubicBezTo>
                  <a:cubicBezTo>
                    <a:pt x="8872" y="157738"/>
                    <a:pt x="0" y="136320"/>
                    <a:pt x="0" y="113987"/>
                  </a:cubicBezTo>
                  <a:lnTo>
                    <a:pt x="0" y="84205"/>
                  </a:lnTo>
                  <a:cubicBezTo>
                    <a:pt x="0" y="61872"/>
                    <a:pt x="8872" y="40454"/>
                    <a:pt x="24663" y="24663"/>
                  </a:cubicBezTo>
                  <a:cubicBezTo>
                    <a:pt x="40454" y="8872"/>
                    <a:pt x="61872" y="0"/>
                    <a:pt x="84205" y="0"/>
                  </a:cubicBezTo>
                  <a:close/>
                </a:path>
              </a:pathLst>
            </a:custGeom>
            <a:solidFill>
              <a:srgbClr val="0506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0"/>
            <p:cNvSpPr txBox="1"/>
            <p:nvPr/>
          </p:nvSpPr>
          <p:spPr>
            <a:xfrm>
              <a:off x="0" y="-57150"/>
              <a:ext cx="484303" cy="2553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6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57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Tip 01</a:t>
              </a:r>
              <a:endParaRPr/>
            </a:p>
          </p:txBody>
        </p:sp>
      </p:grpSp>
      <p:sp>
        <p:nvSpPr>
          <p:cNvPr id="557" name="Google Shape;557;p40"/>
          <p:cNvSpPr txBox="1"/>
          <p:nvPr/>
        </p:nvSpPr>
        <p:spPr>
          <a:xfrm>
            <a:off x="3106723" y="1050344"/>
            <a:ext cx="12074553" cy="1402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783" u="none" cap="none" strike="noStrike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Stress management</a:t>
            </a:r>
            <a:endParaRPr/>
          </a:p>
        </p:txBody>
      </p:sp>
      <p:sp>
        <p:nvSpPr>
          <p:cNvPr id="558" name="Google Shape;558;p40"/>
          <p:cNvSpPr txBox="1"/>
          <p:nvPr/>
        </p:nvSpPr>
        <p:spPr>
          <a:xfrm>
            <a:off x="3007797" y="6965855"/>
            <a:ext cx="5275995" cy="1805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37" u="none" cap="none" strike="noStrike">
                <a:solidFill>
                  <a:srgbClr val="05066D"/>
                </a:solidFill>
                <a:latin typeface="Arial"/>
                <a:ea typeface="Arial"/>
                <a:cs typeface="Arial"/>
                <a:sym typeface="Arial"/>
              </a:rPr>
              <a:t>Lorem ipsum dolor sit amet, consectetur adipiscing elit. Etiam euismod id sem quis accumsan. Sed tempus placerat velit a placerat. Cras suscipit est at mauris blandit efficitur finibus non augue.</a:t>
            </a:r>
            <a:endParaRPr/>
          </a:p>
        </p:txBody>
      </p:sp>
      <p:grpSp>
        <p:nvGrpSpPr>
          <p:cNvPr id="559" name="Google Shape;559;p40"/>
          <p:cNvGrpSpPr/>
          <p:nvPr/>
        </p:nvGrpSpPr>
        <p:grpSpPr>
          <a:xfrm>
            <a:off x="9650720" y="2635879"/>
            <a:ext cx="5982970" cy="6622421"/>
            <a:chOff x="0" y="-57150"/>
            <a:chExt cx="1575762" cy="1744177"/>
          </a:xfrm>
        </p:grpSpPr>
        <p:sp>
          <p:nvSpPr>
            <p:cNvPr id="560" name="Google Shape;560;p40"/>
            <p:cNvSpPr/>
            <p:nvPr/>
          </p:nvSpPr>
          <p:spPr>
            <a:xfrm>
              <a:off x="0" y="0"/>
              <a:ext cx="1575762" cy="1687027"/>
            </a:xfrm>
            <a:custGeom>
              <a:rect b="b" l="l" r="r" t="t"/>
              <a:pathLst>
                <a:path extrusionOk="0" h="1687027" w="1575762">
                  <a:moveTo>
                    <a:pt x="28468" y="0"/>
                  </a:moveTo>
                  <a:lnTo>
                    <a:pt x="1547294" y="0"/>
                  </a:lnTo>
                  <a:cubicBezTo>
                    <a:pt x="1554844" y="0"/>
                    <a:pt x="1562085" y="2999"/>
                    <a:pt x="1567424" y="8338"/>
                  </a:cubicBezTo>
                  <a:cubicBezTo>
                    <a:pt x="1572762" y="13677"/>
                    <a:pt x="1575762" y="20918"/>
                    <a:pt x="1575762" y="28468"/>
                  </a:cubicBezTo>
                  <a:lnTo>
                    <a:pt x="1575762" y="1658559"/>
                  </a:lnTo>
                  <a:cubicBezTo>
                    <a:pt x="1575762" y="1666109"/>
                    <a:pt x="1572762" y="1673350"/>
                    <a:pt x="1567424" y="1678689"/>
                  </a:cubicBezTo>
                  <a:cubicBezTo>
                    <a:pt x="1562085" y="1684028"/>
                    <a:pt x="1554844" y="1687027"/>
                    <a:pt x="1547294" y="1687027"/>
                  </a:cubicBezTo>
                  <a:lnTo>
                    <a:pt x="28468" y="1687027"/>
                  </a:lnTo>
                  <a:cubicBezTo>
                    <a:pt x="20918" y="1687027"/>
                    <a:pt x="13677" y="1684028"/>
                    <a:pt x="8338" y="1678689"/>
                  </a:cubicBezTo>
                  <a:cubicBezTo>
                    <a:pt x="2999" y="1673350"/>
                    <a:pt x="0" y="1666109"/>
                    <a:pt x="0" y="1658559"/>
                  </a:cubicBezTo>
                  <a:lnTo>
                    <a:pt x="0" y="28468"/>
                  </a:lnTo>
                  <a:cubicBezTo>
                    <a:pt x="0" y="20918"/>
                    <a:pt x="2999" y="13677"/>
                    <a:pt x="8338" y="8338"/>
                  </a:cubicBezTo>
                  <a:cubicBezTo>
                    <a:pt x="13677" y="2999"/>
                    <a:pt x="20918" y="0"/>
                    <a:pt x="284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0"/>
            <p:cNvSpPr txBox="1"/>
            <p:nvPr/>
          </p:nvSpPr>
          <p:spPr>
            <a:xfrm>
              <a:off x="0" y="-57150"/>
              <a:ext cx="1575762" cy="1744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2" name="Google Shape;562;p40"/>
          <p:cNvSpPr/>
          <p:nvPr/>
        </p:nvSpPr>
        <p:spPr>
          <a:xfrm>
            <a:off x="10004207" y="6476665"/>
            <a:ext cx="5275995" cy="536815"/>
          </a:xfrm>
          <a:custGeom>
            <a:rect b="b" l="l" r="r" t="t"/>
            <a:pathLst>
              <a:path extrusionOk="0" h="536815" w="5275995">
                <a:moveTo>
                  <a:pt x="0" y="0"/>
                </a:moveTo>
                <a:lnTo>
                  <a:pt x="5275996" y="0"/>
                </a:lnTo>
                <a:lnTo>
                  <a:pt x="5275996" y="536815"/>
                </a:lnTo>
                <a:lnTo>
                  <a:pt x="0" y="5368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94106"/>
            </a:stretch>
          </a:blipFill>
          <a:ln>
            <a:noFill/>
          </a:ln>
        </p:spPr>
      </p:sp>
      <p:sp>
        <p:nvSpPr>
          <p:cNvPr id="563" name="Google Shape;563;p40"/>
          <p:cNvSpPr/>
          <p:nvPr/>
        </p:nvSpPr>
        <p:spPr>
          <a:xfrm>
            <a:off x="10004207" y="3649775"/>
            <a:ext cx="5275401" cy="2967710"/>
          </a:xfrm>
          <a:custGeom>
            <a:rect b="b" l="l" r="r" t="t"/>
            <a:pathLst>
              <a:path extrusionOk="0" h="6350000" w="11287760">
                <a:moveTo>
                  <a:pt x="0" y="5824220"/>
                </a:moveTo>
                <a:lnTo>
                  <a:pt x="0" y="525780"/>
                </a:lnTo>
                <a:cubicBezTo>
                  <a:pt x="0" y="234950"/>
                  <a:pt x="234950" y="0"/>
                  <a:pt x="525780" y="0"/>
                </a:cubicBezTo>
                <a:lnTo>
                  <a:pt x="10761980" y="0"/>
                </a:lnTo>
                <a:cubicBezTo>
                  <a:pt x="11052810" y="0"/>
                  <a:pt x="11287760" y="234950"/>
                  <a:pt x="11287760" y="525780"/>
                </a:cubicBezTo>
                <a:lnTo>
                  <a:pt x="11287760" y="5822950"/>
                </a:lnTo>
                <a:cubicBezTo>
                  <a:pt x="11287760" y="6113780"/>
                  <a:pt x="11052810" y="6348730"/>
                  <a:pt x="10761980" y="6348730"/>
                </a:cubicBezTo>
                <a:lnTo>
                  <a:pt x="525780" y="6348730"/>
                </a:lnTo>
                <a:cubicBezTo>
                  <a:pt x="236220" y="6350000"/>
                  <a:pt x="0" y="6115050"/>
                  <a:pt x="0" y="582422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264" l="0" r="0" t="-9264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4" name="Google Shape;564;p40"/>
          <p:cNvGrpSpPr/>
          <p:nvPr/>
        </p:nvGrpSpPr>
        <p:grpSpPr>
          <a:xfrm>
            <a:off x="11722787" y="3056529"/>
            <a:ext cx="1838837" cy="969501"/>
            <a:chOff x="0" y="-57150"/>
            <a:chExt cx="484303" cy="255342"/>
          </a:xfrm>
        </p:grpSpPr>
        <p:sp>
          <p:nvSpPr>
            <p:cNvPr id="565" name="Google Shape;565;p40"/>
            <p:cNvSpPr/>
            <p:nvPr/>
          </p:nvSpPr>
          <p:spPr>
            <a:xfrm>
              <a:off x="0" y="0"/>
              <a:ext cx="484303" cy="198192"/>
            </a:xfrm>
            <a:custGeom>
              <a:rect b="b" l="l" r="r" t="t"/>
              <a:pathLst>
                <a:path extrusionOk="0" h="198192" w="484303">
                  <a:moveTo>
                    <a:pt x="84205" y="0"/>
                  </a:moveTo>
                  <a:lnTo>
                    <a:pt x="400098" y="0"/>
                  </a:lnTo>
                  <a:cubicBezTo>
                    <a:pt x="422431" y="0"/>
                    <a:pt x="443848" y="8872"/>
                    <a:pt x="459640" y="24663"/>
                  </a:cubicBezTo>
                  <a:cubicBezTo>
                    <a:pt x="475431" y="40454"/>
                    <a:pt x="484303" y="61872"/>
                    <a:pt x="484303" y="84205"/>
                  </a:cubicBezTo>
                  <a:lnTo>
                    <a:pt x="484303" y="113987"/>
                  </a:lnTo>
                  <a:cubicBezTo>
                    <a:pt x="484303" y="136320"/>
                    <a:pt x="475431" y="157738"/>
                    <a:pt x="459640" y="173529"/>
                  </a:cubicBezTo>
                  <a:cubicBezTo>
                    <a:pt x="443848" y="189321"/>
                    <a:pt x="422431" y="198192"/>
                    <a:pt x="400098" y="198192"/>
                  </a:cubicBezTo>
                  <a:lnTo>
                    <a:pt x="84205" y="198192"/>
                  </a:lnTo>
                  <a:cubicBezTo>
                    <a:pt x="61872" y="198192"/>
                    <a:pt x="40454" y="189321"/>
                    <a:pt x="24663" y="173529"/>
                  </a:cubicBezTo>
                  <a:cubicBezTo>
                    <a:pt x="8872" y="157738"/>
                    <a:pt x="0" y="136320"/>
                    <a:pt x="0" y="113987"/>
                  </a:cubicBezTo>
                  <a:lnTo>
                    <a:pt x="0" y="84205"/>
                  </a:lnTo>
                  <a:cubicBezTo>
                    <a:pt x="0" y="61872"/>
                    <a:pt x="8872" y="40454"/>
                    <a:pt x="24663" y="24663"/>
                  </a:cubicBezTo>
                  <a:cubicBezTo>
                    <a:pt x="40454" y="8872"/>
                    <a:pt x="61872" y="0"/>
                    <a:pt x="84205" y="0"/>
                  </a:cubicBezTo>
                  <a:close/>
                </a:path>
              </a:pathLst>
            </a:custGeom>
            <a:solidFill>
              <a:srgbClr val="0506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0"/>
            <p:cNvSpPr txBox="1"/>
            <p:nvPr/>
          </p:nvSpPr>
          <p:spPr>
            <a:xfrm>
              <a:off x="0" y="-57150"/>
              <a:ext cx="484303" cy="2553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6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57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Tip 02</a:t>
              </a:r>
              <a:endParaRPr/>
            </a:p>
          </p:txBody>
        </p:sp>
      </p:grpSp>
      <p:sp>
        <p:nvSpPr>
          <p:cNvPr id="567" name="Google Shape;567;p40"/>
          <p:cNvSpPr txBox="1"/>
          <p:nvPr/>
        </p:nvSpPr>
        <p:spPr>
          <a:xfrm>
            <a:off x="10004207" y="6965855"/>
            <a:ext cx="5275995" cy="1805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37" u="none" cap="none" strike="noStrike">
                <a:solidFill>
                  <a:srgbClr val="05066D"/>
                </a:solidFill>
                <a:latin typeface="Arial"/>
                <a:ea typeface="Arial"/>
                <a:cs typeface="Arial"/>
                <a:sym typeface="Arial"/>
              </a:rPr>
              <a:t>Lorem ipsum dolor sit amet, consectetur adipiscing elit. Etiam euismod id sem quis accumsan. Sed tempus placerat velit a placerat. Cras suscipit est at mauris blandit efficitur finibus non augue.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1"/>
          <p:cNvSpPr/>
          <p:nvPr/>
        </p:nvSpPr>
        <p:spPr>
          <a:xfrm flipH="1">
            <a:off x="13765773" y="4902117"/>
            <a:ext cx="6014582" cy="9214541"/>
          </a:xfrm>
          <a:custGeom>
            <a:rect b="b" l="l" r="r" t="t"/>
            <a:pathLst>
              <a:path extrusionOk="0" h="9214541" w="6014582">
                <a:moveTo>
                  <a:pt x="6014583" y="0"/>
                </a:moveTo>
                <a:lnTo>
                  <a:pt x="0" y="0"/>
                </a:lnTo>
                <a:lnTo>
                  <a:pt x="0" y="9214541"/>
                </a:lnTo>
                <a:lnTo>
                  <a:pt x="6014583" y="9214541"/>
                </a:lnTo>
                <a:lnTo>
                  <a:pt x="601458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3" name="Google Shape;573;p41"/>
          <p:cNvSpPr/>
          <p:nvPr/>
        </p:nvSpPr>
        <p:spPr>
          <a:xfrm>
            <a:off x="-1698567" y="0"/>
            <a:ext cx="6226543" cy="6472632"/>
          </a:xfrm>
          <a:custGeom>
            <a:rect b="b" l="l" r="r" t="t"/>
            <a:pathLst>
              <a:path extrusionOk="0" h="6350000" w="6108573">
                <a:moveTo>
                  <a:pt x="6108573" y="0"/>
                </a:moveTo>
                <a:lnTo>
                  <a:pt x="6108573" y="3295396"/>
                </a:lnTo>
                <a:cubicBezTo>
                  <a:pt x="6108573" y="4982464"/>
                  <a:pt x="4741164" y="6350000"/>
                  <a:pt x="3054350" y="6350000"/>
                </a:cubicBezTo>
                <a:cubicBezTo>
                  <a:pt x="1367536" y="6350000"/>
                  <a:pt x="0" y="4982464"/>
                  <a:pt x="0" y="3295523"/>
                </a:cubicBezTo>
                <a:lnTo>
                  <a:pt x="0" y="0"/>
                </a:lnTo>
                <a:lnTo>
                  <a:pt x="610857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7959" r="-2795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4" name="Google Shape;574;p41"/>
          <p:cNvGrpSpPr/>
          <p:nvPr/>
        </p:nvGrpSpPr>
        <p:grpSpPr>
          <a:xfrm>
            <a:off x="4909962" y="3735587"/>
            <a:ext cx="290347" cy="290347"/>
            <a:chOff x="0" y="0"/>
            <a:chExt cx="812800" cy="812800"/>
          </a:xfrm>
        </p:grpSpPr>
        <p:sp>
          <p:nvSpPr>
            <p:cNvPr id="575" name="Google Shape;575;p4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05066D"/>
            </a:solidFill>
            <a:ln>
              <a:noFill/>
            </a:ln>
          </p:spPr>
        </p:sp>
        <p:sp>
          <p:nvSpPr>
            <p:cNvPr id="576" name="Google Shape;576;p41"/>
            <p:cNvSpPr txBox="1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7" name="Google Shape;577;p41"/>
          <p:cNvSpPr txBox="1"/>
          <p:nvPr/>
        </p:nvSpPr>
        <p:spPr>
          <a:xfrm>
            <a:off x="4909962" y="1677365"/>
            <a:ext cx="6542876" cy="1402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783" u="none" cap="none" strike="noStrike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Prevention</a:t>
            </a:r>
            <a:endParaRPr/>
          </a:p>
        </p:txBody>
      </p:sp>
      <p:sp>
        <p:nvSpPr>
          <p:cNvPr id="578" name="Google Shape;578;p41"/>
          <p:cNvSpPr txBox="1"/>
          <p:nvPr/>
        </p:nvSpPr>
        <p:spPr>
          <a:xfrm>
            <a:off x="5484809" y="3687962"/>
            <a:ext cx="6814331" cy="14436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37" u="none" cap="none" strike="noStrike">
                <a:solidFill>
                  <a:srgbClr val="05066D"/>
                </a:solidFill>
                <a:latin typeface="Arial"/>
                <a:ea typeface="Arial"/>
                <a:cs typeface="Arial"/>
                <a:sym typeface="Arial"/>
              </a:rPr>
              <a:t>Lorem ipsum dolor sit amet, consectetur adipiscing elit. Etiam euismod id sem quis accumsan. Sed tempus placerat velit a placerat. Cras suscipit est at mauris blandit efficitur finibus non augue.</a:t>
            </a:r>
            <a:endParaRPr/>
          </a:p>
        </p:txBody>
      </p:sp>
      <p:grpSp>
        <p:nvGrpSpPr>
          <p:cNvPr id="579" name="Google Shape;579;p41"/>
          <p:cNvGrpSpPr/>
          <p:nvPr/>
        </p:nvGrpSpPr>
        <p:grpSpPr>
          <a:xfrm>
            <a:off x="4909962" y="5381611"/>
            <a:ext cx="290347" cy="290347"/>
            <a:chOff x="0" y="0"/>
            <a:chExt cx="812800" cy="812800"/>
          </a:xfrm>
        </p:grpSpPr>
        <p:sp>
          <p:nvSpPr>
            <p:cNvPr id="580" name="Google Shape;580;p4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05066D"/>
            </a:solidFill>
            <a:ln>
              <a:noFill/>
            </a:ln>
          </p:spPr>
        </p:sp>
        <p:sp>
          <p:nvSpPr>
            <p:cNvPr id="581" name="Google Shape;581;p41"/>
            <p:cNvSpPr txBox="1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2" name="Google Shape;582;p41"/>
          <p:cNvSpPr txBox="1"/>
          <p:nvPr/>
        </p:nvSpPr>
        <p:spPr>
          <a:xfrm>
            <a:off x="5484809" y="5333986"/>
            <a:ext cx="6814331" cy="14436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37" u="none" cap="none" strike="noStrike">
                <a:solidFill>
                  <a:srgbClr val="05066D"/>
                </a:solidFill>
                <a:latin typeface="Arial"/>
                <a:ea typeface="Arial"/>
                <a:cs typeface="Arial"/>
                <a:sym typeface="Arial"/>
              </a:rPr>
              <a:t>Lorem ipsum dolor sit amet, consectetur adipiscing elit. Etiam euismod id sem quis accumsan. Sed tempus placerat velit a placerat. Cras suscipit est at mauris blandit efficitur finibus non augue.</a:t>
            </a:r>
            <a:endParaRPr/>
          </a:p>
        </p:txBody>
      </p:sp>
      <p:grpSp>
        <p:nvGrpSpPr>
          <p:cNvPr id="583" name="Google Shape;583;p41"/>
          <p:cNvGrpSpPr/>
          <p:nvPr/>
        </p:nvGrpSpPr>
        <p:grpSpPr>
          <a:xfrm>
            <a:off x="4909962" y="7025277"/>
            <a:ext cx="290347" cy="290347"/>
            <a:chOff x="0" y="0"/>
            <a:chExt cx="812800" cy="812800"/>
          </a:xfrm>
        </p:grpSpPr>
        <p:sp>
          <p:nvSpPr>
            <p:cNvPr id="584" name="Google Shape;584;p4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05066D"/>
            </a:solidFill>
            <a:ln>
              <a:noFill/>
            </a:ln>
          </p:spPr>
        </p:sp>
        <p:sp>
          <p:nvSpPr>
            <p:cNvPr id="585" name="Google Shape;585;p41"/>
            <p:cNvSpPr txBox="1"/>
            <p:nvPr/>
          </p:nvSpPr>
          <p:spPr>
            <a:xfrm>
              <a:off x="190500" y="133350"/>
              <a:ext cx="431800" cy="488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6" name="Google Shape;586;p41"/>
          <p:cNvSpPr txBox="1"/>
          <p:nvPr/>
        </p:nvSpPr>
        <p:spPr>
          <a:xfrm>
            <a:off x="5484809" y="6977652"/>
            <a:ext cx="6814331" cy="14436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37" u="none" cap="none" strike="noStrike">
                <a:solidFill>
                  <a:srgbClr val="05066D"/>
                </a:solidFill>
                <a:latin typeface="Arial"/>
                <a:ea typeface="Arial"/>
                <a:cs typeface="Arial"/>
                <a:sym typeface="Arial"/>
              </a:rPr>
              <a:t>Lorem ipsum dolor sit amet, consectetur adipiscing elit. Etiam euismod id sem quis accumsan. Sed tempus placerat velit a placerat. Cras suscipit est at mauris blandit efficitur finibus non augue.</a:t>
            </a:r>
            <a:endParaRPr/>
          </a:p>
        </p:txBody>
      </p:sp>
      <p:sp>
        <p:nvSpPr>
          <p:cNvPr id="587" name="Google Shape;587;p41"/>
          <p:cNvSpPr/>
          <p:nvPr/>
        </p:nvSpPr>
        <p:spPr>
          <a:xfrm>
            <a:off x="13765773" y="856761"/>
            <a:ext cx="3024000" cy="3024000"/>
          </a:xfrm>
          <a:custGeom>
            <a:rect b="b" l="l" r="r" t="t"/>
            <a:pathLst>
              <a:path extrusionOk="0" h="3024000" w="3024000">
                <a:moveTo>
                  <a:pt x="0" y="0"/>
                </a:moveTo>
                <a:lnTo>
                  <a:pt x="3024000" y="0"/>
                </a:lnTo>
                <a:lnTo>
                  <a:pt x="3024000" y="3024000"/>
                </a:lnTo>
                <a:lnTo>
                  <a:pt x="0" y="3024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5"/>
          <p:cNvGrpSpPr/>
          <p:nvPr/>
        </p:nvGrpSpPr>
        <p:grpSpPr>
          <a:xfrm>
            <a:off x="11096935" y="6155389"/>
            <a:ext cx="2648514" cy="704853"/>
            <a:chOff x="0" y="-130958"/>
            <a:chExt cx="1680103" cy="1268634"/>
          </a:xfrm>
        </p:grpSpPr>
        <p:sp>
          <p:nvSpPr>
            <p:cNvPr id="111" name="Google Shape;111;p15"/>
            <p:cNvSpPr/>
            <p:nvPr/>
          </p:nvSpPr>
          <p:spPr>
            <a:xfrm>
              <a:off x="0" y="0"/>
              <a:ext cx="1680103" cy="1137676"/>
            </a:xfrm>
            <a:custGeom>
              <a:rect b="b" l="l" r="r" t="t"/>
              <a:pathLst>
                <a:path extrusionOk="0"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51" y="-130958"/>
              <a:ext cx="1680000" cy="11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05066D"/>
                  </a:solidFill>
                </a:rPr>
                <a:t>Primary Care</a:t>
              </a:r>
              <a:endParaRPr i="0" sz="2700" u="none" cap="none" strike="noStrike">
                <a:solidFill>
                  <a:srgbClr val="05066D"/>
                </a:solidFill>
              </a:endParaRPr>
            </a:p>
          </p:txBody>
        </p:sp>
      </p:grpSp>
      <p:sp>
        <p:nvSpPr>
          <p:cNvPr id="113" name="Google Shape;113;p15"/>
          <p:cNvSpPr/>
          <p:nvPr/>
        </p:nvSpPr>
        <p:spPr>
          <a:xfrm>
            <a:off x="-4396850" y="-7357966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14" name="Google Shape;1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4921" y="2193245"/>
            <a:ext cx="4226604" cy="407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583566">
            <a:off x="5054663" y="3000031"/>
            <a:ext cx="6574399" cy="424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/>
          <p:nvPr/>
        </p:nvSpPr>
        <p:spPr>
          <a:xfrm>
            <a:off x="12780769" y="6732736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descr="Generated image" id="117" name="Google Shape;11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4650" y="3557877"/>
            <a:ext cx="4591924" cy="6887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CDFF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2"/>
          <p:cNvSpPr txBox="1"/>
          <p:nvPr/>
        </p:nvSpPr>
        <p:spPr>
          <a:xfrm>
            <a:off x="1577142" y="2209087"/>
            <a:ext cx="7067044" cy="1402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783" u="none" cap="none" strike="noStrike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Statistics</a:t>
            </a:r>
            <a:endParaRPr/>
          </a:p>
        </p:txBody>
      </p:sp>
      <p:sp>
        <p:nvSpPr>
          <p:cNvPr id="593" name="Google Shape;593;p42"/>
          <p:cNvSpPr txBox="1"/>
          <p:nvPr/>
        </p:nvSpPr>
        <p:spPr>
          <a:xfrm>
            <a:off x="1577142" y="3738767"/>
            <a:ext cx="5796521" cy="1805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37" u="none" cap="none" strike="noStrike">
                <a:solidFill>
                  <a:srgbClr val="05066D"/>
                </a:solidFill>
                <a:latin typeface="Arial"/>
                <a:ea typeface="Arial"/>
                <a:cs typeface="Arial"/>
                <a:sym typeface="Arial"/>
              </a:rPr>
              <a:t>Lorem ipsum dolor sit amet, consectetur adipiscing elit. Etiam euismod id sem quis accumsan. Sed tempus placerat velit a placerat. Cras suscipit est at mauris blandit efficitur finibus non augue.</a:t>
            </a:r>
            <a:endParaRPr/>
          </a:p>
        </p:txBody>
      </p:sp>
      <p:sp>
        <p:nvSpPr>
          <p:cNvPr id="594" name="Google Shape;594;p42"/>
          <p:cNvSpPr/>
          <p:nvPr/>
        </p:nvSpPr>
        <p:spPr>
          <a:xfrm>
            <a:off x="13503499" y="6223128"/>
            <a:ext cx="8935030" cy="8935030"/>
          </a:xfrm>
          <a:custGeom>
            <a:rect b="b" l="l" r="r" t="t"/>
            <a:pathLst>
              <a:path extrusionOk="0" h="8935030" w="8935030">
                <a:moveTo>
                  <a:pt x="0" y="0"/>
                </a:moveTo>
                <a:lnTo>
                  <a:pt x="8935030" y="0"/>
                </a:lnTo>
                <a:lnTo>
                  <a:pt x="8935030" y="8935030"/>
                </a:lnTo>
                <a:lnTo>
                  <a:pt x="0" y="89350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95" name="Google Shape;59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1040" y="205740"/>
            <a:ext cx="9761220" cy="987552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2"/>
          <p:cNvSpPr/>
          <p:nvPr/>
        </p:nvSpPr>
        <p:spPr>
          <a:xfrm>
            <a:off x="1537756" y="5897473"/>
            <a:ext cx="3712909" cy="3018285"/>
          </a:xfrm>
          <a:custGeom>
            <a:rect b="b" l="l" r="r" t="t"/>
            <a:pathLst>
              <a:path extrusionOk="0" h="3018285" w="3712909">
                <a:moveTo>
                  <a:pt x="0" y="0"/>
                </a:moveTo>
                <a:lnTo>
                  <a:pt x="3712909" y="0"/>
                </a:lnTo>
                <a:lnTo>
                  <a:pt x="3712909" y="3018285"/>
                </a:lnTo>
                <a:lnTo>
                  <a:pt x="0" y="30182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7" name="Google Shape;597;p42"/>
          <p:cNvSpPr/>
          <p:nvPr/>
        </p:nvSpPr>
        <p:spPr>
          <a:xfrm>
            <a:off x="-3394211" y="-2802161"/>
            <a:ext cx="6788421" cy="6788421"/>
          </a:xfrm>
          <a:custGeom>
            <a:rect b="b" l="l" r="r" t="t"/>
            <a:pathLst>
              <a:path extrusionOk="0" h="6788421" w="6788421">
                <a:moveTo>
                  <a:pt x="0" y="0"/>
                </a:moveTo>
                <a:lnTo>
                  <a:pt x="6788422" y="0"/>
                </a:lnTo>
                <a:lnTo>
                  <a:pt x="6788422" y="6788421"/>
                </a:lnTo>
                <a:lnTo>
                  <a:pt x="0" y="67884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"/>
          <p:cNvSpPr/>
          <p:nvPr/>
        </p:nvSpPr>
        <p:spPr>
          <a:xfrm>
            <a:off x="-7144019" y="-8024716"/>
            <a:ext cx="16835464" cy="16835464"/>
          </a:xfrm>
          <a:custGeom>
            <a:rect b="b" l="l" r="r" t="t"/>
            <a:pathLst>
              <a:path extrusionOk="0" h="16835464" w="16835464">
                <a:moveTo>
                  <a:pt x="0" y="0"/>
                </a:moveTo>
                <a:lnTo>
                  <a:pt x="16835464" y="0"/>
                </a:lnTo>
                <a:lnTo>
                  <a:pt x="16835464" y="16835464"/>
                </a:lnTo>
                <a:lnTo>
                  <a:pt x="0" y="168354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3" name="Google Shape;603;p43"/>
          <p:cNvSpPr txBox="1"/>
          <p:nvPr/>
        </p:nvSpPr>
        <p:spPr>
          <a:xfrm>
            <a:off x="7199804" y="1653858"/>
            <a:ext cx="6119876" cy="1402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783" u="none" cap="none" strike="noStrike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Exercise</a:t>
            </a:r>
            <a:endParaRPr/>
          </a:p>
        </p:txBody>
      </p:sp>
      <p:sp>
        <p:nvSpPr>
          <p:cNvPr id="604" name="Google Shape;604;p43"/>
          <p:cNvSpPr/>
          <p:nvPr/>
        </p:nvSpPr>
        <p:spPr>
          <a:xfrm>
            <a:off x="1518727" y="9112012"/>
            <a:ext cx="5275995" cy="536815"/>
          </a:xfrm>
          <a:custGeom>
            <a:rect b="b" l="l" r="r" t="t"/>
            <a:pathLst>
              <a:path extrusionOk="0" h="536815" w="5275995">
                <a:moveTo>
                  <a:pt x="0" y="0"/>
                </a:moveTo>
                <a:lnTo>
                  <a:pt x="5275995" y="0"/>
                </a:lnTo>
                <a:lnTo>
                  <a:pt x="5275995" y="536815"/>
                </a:lnTo>
                <a:lnTo>
                  <a:pt x="0" y="5368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94106"/>
            </a:stretch>
          </a:blipFill>
          <a:ln>
            <a:noFill/>
          </a:ln>
        </p:spPr>
      </p:sp>
      <p:grpSp>
        <p:nvGrpSpPr>
          <p:cNvPr id="605" name="Google Shape;605;p43"/>
          <p:cNvGrpSpPr/>
          <p:nvPr/>
        </p:nvGrpSpPr>
        <p:grpSpPr>
          <a:xfrm>
            <a:off x="1273713" y="1028700"/>
            <a:ext cx="5522772" cy="8229600"/>
            <a:chOff x="0" y="0"/>
            <a:chExt cx="3663950" cy="5459730"/>
          </a:xfrm>
        </p:grpSpPr>
        <p:sp>
          <p:nvSpPr>
            <p:cNvPr id="606" name="Google Shape;606;p43"/>
            <p:cNvSpPr/>
            <p:nvPr/>
          </p:nvSpPr>
          <p:spPr>
            <a:xfrm>
              <a:off x="31750" y="31750"/>
              <a:ext cx="3600450" cy="5396230"/>
            </a:xfrm>
            <a:custGeom>
              <a:rect b="b" l="l" r="r" t="t"/>
              <a:pathLst>
                <a:path extrusionOk="0" h="5396230" w="3600450">
                  <a:moveTo>
                    <a:pt x="3600450" y="5036820"/>
                  </a:moveTo>
                  <a:cubicBezTo>
                    <a:pt x="3600450" y="5236210"/>
                    <a:pt x="3439160" y="5396230"/>
                    <a:pt x="3241040" y="5396230"/>
                  </a:cubicBezTo>
                  <a:lnTo>
                    <a:pt x="359410" y="5396230"/>
                  </a:lnTo>
                  <a:cubicBezTo>
                    <a:pt x="160020" y="5396230"/>
                    <a:pt x="0" y="5234940"/>
                    <a:pt x="0" y="503682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503682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62475" r="-62475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0" y="0"/>
              <a:ext cx="3663950" cy="5459730"/>
            </a:xfrm>
            <a:custGeom>
              <a:rect b="b" l="l" r="r" t="t"/>
              <a:pathLst>
                <a:path extrusionOk="0" h="5459730" w="3663950">
                  <a:moveTo>
                    <a:pt x="3271520" y="5459730"/>
                  </a:moveTo>
                  <a:lnTo>
                    <a:pt x="391160" y="5459730"/>
                  </a:lnTo>
                  <a:cubicBezTo>
                    <a:pt x="175260" y="5459730"/>
                    <a:pt x="0" y="5284470"/>
                    <a:pt x="0" y="506857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5067300"/>
                  </a:lnTo>
                  <a:cubicBezTo>
                    <a:pt x="3663950" y="5284470"/>
                    <a:pt x="3487420" y="5459730"/>
                    <a:pt x="3271520" y="545973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5067300"/>
                  </a:lnTo>
                  <a:cubicBezTo>
                    <a:pt x="63500" y="5248910"/>
                    <a:pt x="210820" y="5394960"/>
                    <a:pt x="391160" y="5394960"/>
                  </a:cubicBezTo>
                  <a:lnTo>
                    <a:pt x="3271520" y="5394960"/>
                  </a:lnTo>
                  <a:cubicBezTo>
                    <a:pt x="3453130" y="5394960"/>
                    <a:pt x="3599180" y="5247640"/>
                    <a:pt x="3599180" y="506730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7CB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8" name="Google Shape;608;p43"/>
          <p:cNvSpPr txBox="1"/>
          <p:nvPr/>
        </p:nvSpPr>
        <p:spPr>
          <a:xfrm>
            <a:off x="7199804" y="3264072"/>
            <a:ext cx="7626313" cy="14436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0082" lvl="1" marL="440163" marR="0" rtl="0" algn="l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Clr>
                <a:srgbClr val="05066D"/>
              </a:buClr>
              <a:buSzPts val="2037"/>
              <a:buFont typeface="Arial"/>
              <a:buChar char="•"/>
            </a:pPr>
            <a:r>
              <a:rPr b="0" i="0" lang="en-US" sz="2037" u="none" cap="none" strike="noStrike">
                <a:solidFill>
                  <a:srgbClr val="05066D"/>
                </a:solidFill>
                <a:latin typeface="Arial"/>
                <a:ea typeface="Arial"/>
                <a:cs typeface="Arial"/>
                <a:sym typeface="Arial"/>
              </a:rPr>
              <a:t>Lorem ipsum dolor sit amet, consectetur adipiscing elit. Etiam euismod id sem quis accumsan. Sed tempus placerat velit a placerat. Cras suscipit est at mauris blandit efficitur finibus non augue.</a:t>
            </a:r>
            <a:endParaRPr/>
          </a:p>
        </p:txBody>
      </p:sp>
      <p:cxnSp>
        <p:nvCxnSpPr>
          <p:cNvPr id="609" name="Google Shape;609;p43"/>
          <p:cNvCxnSpPr/>
          <p:nvPr/>
        </p:nvCxnSpPr>
        <p:spPr>
          <a:xfrm>
            <a:off x="7157162" y="5001250"/>
            <a:ext cx="777276" cy="0"/>
          </a:xfrm>
          <a:prstGeom prst="straightConnector1">
            <a:avLst/>
          </a:prstGeom>
          <a:noFill/>
          <a:ln cap="rnd" cmpd="sng" w="85725">
            <a:solidFill>
              <a:srgbClr val="8EBD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0" name="Google Shape;610;p43"/>
          <p:cNvCxnSpPr/>
          <p:nvPr/>
        </p:nvCxnSpPr>
        <p:spPr>
          <a:xfrm>
            <a:off x="7133239" y="6948339"/>
            <a:ext cx="751808" cy="0"/>
          </a:xfrm>
          <a:prstGeom prst="straightConnector1">
            <a:avLst/>
          </a:prstGeom>
          <a:noFill/>
          <a:ln cap="rnd" cmpd="sng" w="85725">
            <a:solidFill>
              <a:srgbClr val="8EBD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1" name="Google Shape;611;p43"/>
          <p:cNvSpPr txBox="1"/>
          <p:nvPr/>
        </p:nvSpPr>
        <p:spPr>
          <a:xfrm>
            <a:off x="7199804" y="5235347"/>
            <a:ext cx="7423318" cy="14436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0082" lvl="1" marL="440163" marR="0" rtl="0" algn="l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Clr>
                <a:srgbClr val="05066D"/>
              </a:buClr>
              <a:buSzPts val="2037"/>
              <a:buFont typeface="Arial"/>
              <a:buChar char="•"/>
            </a:pPr>
            <a:r>
              <a:rPr b="0" i="0" lang="en-US" sz="2037" u="none" cap="none" strike="noStrike">
                <a:solidFill>
                  <a:srgbClr val="05066D"/>
                </a:solidFill>
                <a:latin typeface="Arial"/>
                <a:ea typeface="Arial"/>
                <a:cs typeface="Arial"/>
                <a:sym typeface="Arial"/>
              </a:rPr>
              <a:t>Lorem ipsum dolor sit amet, consectetur adipiscing elit. Etiam euismod id sem quis accumsan. Sed tempus placerat velit a placerat. Cras suscipit est at mauris blandit efficitur finibus non augue.</a:t>
            </a:r>
            <a:endParaRPr/>
          </a:p>
        </p:txBody>
      </p:sp>
      <p:sp>
        <p:nvSpPr>
          <p:cNvPr id="612" name="Google Shape;612;p43"/>
          <p:cNvSpPr txBox="1"/>
          <p:nvPr/>
        </p:nvSpPr>
        <p:spPr>
          <a:xfrm>
            <a:off x="7199804" y="7195989"/>
            <a:ext cx="7423318" cy="14436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0082" lvl="1" marL="440163" marR="0" rtl="0" algn="l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Clr>
                <a:srgbClr val="05066D"/>
              </a:buClr>
              <a:buSzPts val="2037"/>
              <a:buFont typeface="Arial"/>
              <a:buChar char="•"/>
            </a:pPr>
            <a:r>
              <a:rPr b="0" i="0" lang="en-US" sz="2037" u="none" cap="none" strike="noStrike">
                <a:solidFill>
                  <a:srgbClr val="05066D"/>
                </a:solidFill>
                <a:latin typeface="Arial"/>
                <a:ea typeface="Arial"/>
                <a:cs typeface="Arial"/>
                <a:sym typeface="Arial"/>
              </a:rPr>
              <a:t>Lorem ipsum dolor sit amet, consectetur adipiscing elit. Etiam euismod id sem quis accumsan. Sed tempus placerat velit a placerat. Cras suscipit est at mauris blandit efficitur finibus non augue.</a:t>
            </a:r>
            <a:endParaRPr/>
          </a:p>
        </p:txBody>
      </p:sp>
      <p:sp>
        <p:nvSpPr>
          <p:cNvPr id="613" name="Google Shape;613;p43"/>
          <p:cNvSpPr/>
          <p:nvPr/>
        </p:nvSpPr>
        <p:spPr>
          <a:xfrm>
            <a:off x="15644650" y="8639630"/>
            <a:ext cx="5286700" cy="5286700"/>
          </a:xfrm>
          <a:custGeom>
            <a:rect b="b" l="l" r="r" t="t"/>
            <a:pathLst>
              <a:path extrusionOk="0" h="5286700" w="5286700">
                <a:moveTo>
                  <a:pt x="0" y="0"/>
                </a:moveTo>
                <a:lnTo>
                  <a:pt x="5286700" y="0"/>
                </a:lnTo>
                <a:lnTo>
                  <a:pt x="5286700" y="5286700"/>
                </a:lnTo>
                <a:lnTo>
                  <a:pt x="0" y="5286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44"/>
          <p:cNvGrpSpPr/>
          <p:nvPr/>
        </p:nvGrpSpPr>
        <p:grpSpPr>
          <a:xfrm>
            <a:off x="-514355" y="-791154"/>
            <a:ext cx="19316709" cy="4858051"/>
            <a:chOff x="0" y="-57150"/>
            <a:chExt cx="5087528" cy="1279487"/>
          </a:xfrm>
        </p:grpSpPr>
        <p:sp>
          <p:nvSpPr>
            <p:cNvPr id="619" name="Google Shape;619;p44"/>
            <p:cNvSpPr/>
            <p:nvPr/>
          </p:nvSpPr>
          <p:spPr>
            <a:xfrm>
              <a:off x="0" y="0"/>
              <a:ext cx="5087528" cy="1222337"/>
            </a:xfrm>
            <a:custGeom>
              <a:rect b="b" l="l" r="r" t="t"/>
              <a:pathLst>
                <a:path extrusionOk="0" h="1222337" w="5087528">
                  <a:moveTo>
                    <a:pt x="0" y="0"/>
                  </a:moveTo>
                  <a:lnTo>
                    <a:pt x="5087528" y="0"/>
                  </a:lnTo>
                  <a:lnTo>
                    <a:pt x="5087528" y="1222337"/>
                  </a:lnTo>
                  <a:lnTo>
                    <a:pt x="0" y="1222337"/>
                  </a:lnTo>
                  <a:close/>
                </a:path>
              </a:pathLst>
            </a:custGeom>
            <a:solidFill>
              <a:srgbClr val="B4CDFF"/>
            </a:solidFill>
            <a:ln>
              <a:noFill/>
            </a:ln>
          </p:spPr>
        </p:sp>
        <p:sp>
          <p:nvSpPr>
            <p:cNvPr id="620" name="Google Shape;620;p44"/>
            <p:cNvSpPr txBox="1"/>
            <p:nvPr/>
          </p:nvSpPr>
          <p:spPr>
            <a:xfrm>
              <a:off x="0" y="-57150"/>
              <a:ext cx="5087528" cy="1279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21" name="Google Shape;621;p44"/>
          <p:cNvCxnSpPr/>
          <p:nvPr/>
        </p:nvCxnSpPr>
        <p:spPr>
          <a:xfrm>
            <a:off x="6908214" y="4254487"/>
            <a:ext cx="0" cy="4788501"/>
          </a:xfrm>
          <a:prstGeom prst="straightConnector1">
            <a:avLst/>
          </a:prstGeom>
          <a:noFill/>
          <a:ln cap="rnd" cmpd="sng" w="85725">
            <a:solidFill>
              <a:srgbClr val="B0C5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2" name="Google Shape;622;p44"/>
          <p:cNvCxnSpPr/>
          <p:nvPr/>
        </p:nvCxnSpPr>
        <p:spPr>
          <a:xfrm>
            <a:off x="11382270" y="4254487"/>
            <a:ext cx="0" cy="4788501"/>
          </a:xfrm>
          <a:prstGeom prst="straightConnector1">
            <a:avLst/>
          </a:prstGeom>
          <a:noFill/>
          <a:ln cap="rnd" cmpd="sng" w="85725">
            <a:solidFill>
              <a:srgbClr val="B0C5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3" name="Google Shape;623;p44"/>
          <p:cNvSpPr txBox="1"/>
          <p:nvPr/>
        </p:nvSpPr>
        <p:spPr>
          <a:xfrm>
            <a:off x="4894603" y="1826335"/>
            <a:ext cx="8483990" cy="1402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783" u="none" cap="none" strike="noStrik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Conclusions</a:t>
            </a:r>
            <a:endParaRPr/>
          </a:p>
        </p:txBody>
      </p:sp>
      <p:sp>
        <p:nvSpPr>
          <p:cNvPr id="624" name="Google Shape;624;p44"/>
          <p:cNvSpPr txBox="1"/>
          <p:nvPr/>
        </p:nvSpPr>
        <p:spPr>
          <a:xfrm>
            <a:off x="2734825" y="6042907"/>
            <a:ext cx="3894791" cy="2529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37" u="none" cap="none" strike="noStrike">
                <a:solidFill>
                  <a:srgbClr val="05066D"/>
                </a:solidFill>
                <a:latin typeface="Arial"/>
                <a:ea typeface="Arial"/>
                <a:cs typeface="Arial"/>
                <a:sym typeface="Arial"/>
              </a:rPr>
              <a:t>Lorem ipsum dolor sit amet, consectetur adipiscing elit. Etiam euismod id sem quis accumsan. Sed tempus placerat velit a placerat. Cras suscipit est at mauris blandit efficitur finibus non augue.</a:t>
            </a:r>
            <a:endParaRPr/>
          </a:p>
        </p:txBody>
      </p:sp>
      <p:sp>
        <p:nvSpPr>
          <p:cNvPr id="625" name="Google Shape;625;p44"/>
          <p:cNvSpPr/>
          <p:nvPr/>
        </p:nvSpPr>
        <p:spPr>
          <a:xfrm>
            <a:off x="4146914" y="4489029"/>
            <a:ext cx="1070612" cy="1182403"/>
          </a:xfrm>
          <a:custGeom>
            <a:rect b="b" l="l" r="r" t="t"/>
            <a:pathLst>
              <a:path extrusionOk="0" h="1182403" w="1070612">
                <a:moveTo>
                  <a:pt x="0" y="0"/>
                </a:moveTo>
                <a:lnTo>
                  <a:pt x="1070613" y="0"/>
                </a:lnTo>
                <a:lnTo>
                  <a:pt x="1070613" y="1182403"/>
                </a:lnTo>
                <a:lnTo>
                  <a:pt x="0" y="11824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6" name="Google Shape;626;p44"/>
          <p:cNvSpPr/>
          <p:nvPr/>
        </p:nvSpPr>
        <p:spPr>
          <a:xfrm>
            <a:off x="12958657" y="4489029"/>
            <a:ext cx="1182403" cy="1182403"/>
          </a:xfrm>
          <a:custGeom>
            <a:rect b="b" l="l" r="r" t="t"/>
            <a:pathLst>
              <a:path extrusionOk="0" h="1182403" w="1182403">
                <a:moveTo>
                  <a:pt x="0" y="0"/>
                </a:moveTo>
                <a:lnTo>
                  <a:pt x="1182404" y="0"/>
                </a:lnTo>
                <a:lnTo>
                  <a:pt x="1182404" y="1182403"/>
                </a:lnTo>
                <a:lnTo>
                  <a:pt x="0" y="11824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7" name="Google Shape;627;p44"/>
          <p:cNvSpPr/>
          <p:nvPr/>
        </p:nvSpPr>
        <p:spPr>
          <a:xfrm>
            <a:off x="8488867" y="4489029"/>
            <a:ext cx="1295462" cy="1182403"/>
          </a:xfrm>
          <a:custGeom>
            <a:rect b="b" l="l" r="r" t="t"/>
            <a:pathLst>
              <a:path extrusionOk="0" h="1182403" w="1295462">
                <a:moveTo>
                  <a:pt x="0" y="0"/>
                </a:moveTo>
                <a:lnTo>
                  <a:pt x="1295461" y="0"/>
                </a:lnTo>
                <a:lnTo>
                  <a:pt x="1295461" y="1182403"/>
                </a:lnTo>
                <a:lnTo>
                  <a:pt x="0" y="11824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8" name="Google Shape;628;p44"/>
          <p:cNvSpPr txBox="1"/>
          <p:nvPr/>
        </p:nvSpPr>
        <p:spPr>
          <a:xfrm>
            <a:off x="7189202" y="6042907"/>
            <a:ext cx="3894791" cy="2529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37" u="none" cap="none" strike="noStrike">
                <a:solidFill>
                  <a:srgbClr val="05066D"/>
                </a:solidFill>
                <a:latin typeface="Arial"/>
                <a:ea typeface="Arial"/>
                <a:cs typeface="Arial"/>
                <a:sym typeface="Arial"/>
              </a:rPr>
              <a:t>Lorem ipsum dolor sit amet, consectetur adipiscing elit. Etiam euismod id sem quis accumsan. Sed tempus placerat velit a placerat. Cras suscipit est at mauris blandit efficitur finibus non augue.</a:t>
            </a:r>
            <a:endParaRPr/>
          </a:p>
        </p:txBody>
      </p:sp>
      <p:sp>
        <p:nvSpPr>
          <p:cNvPr id="629" name="Google Shape;629;p44"/>
          <p:cNvSpPr txBox="1"/>
          <p:nvPr/>
        </p:nvSpPr>
        <p:spPr>
          <a:xfrm>
            <a:off x="11682307" y="6042907"/>
            <a:ext cx="3894791" cy="2529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37" u="none" cap="none" strike="noStrike">
                <a:solidFill>
                  <a:srgbClr val="05066D"/>
                </a:solidFill>
                <a:latin typeface="Arial"/>
                <a:ea typeface="Arial"/>
                <a:cs typeface="Arial"/>
                <a:sym typeface="Arial"/>
              </a:rPr>
              <a:t>Lorem ipsum dolor sit amet, consectetur adipiscing elit. Etiam euismod id sem quis accumsan. Sed tempus placerat velit a placerat. Cras suscipit est at mauris blandit efficitur finibus non augue.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6"/>
          <p:cNvGrpSpPr/>
          <p:nvPr/>
        </p:nvGrpSpPr>
        <p:grpSpPr>
          <a:xfrm>
            <a:off x="6952325" y="5110725"/>
            <a:ext cx="2464207" cy="634966"/>
            <a:chOff x="0" y="-47625"/>
            <a:chExt cx="1680103" cy="1185301"/>
          </a:xfrm>
        </p:grpSpPr>
        <p:sp>
          <p:nvSpPr>
            <p:cNvPr id="123" name="Google Shape;123;p16"/>
            <p:cNvSpPr/>
            <p:nvPr/>
          </p:nvSpPr>
          <p:spPr>
            <a:xfrm>
              <a:off x="0" y="0"/>
              <a:ext cx="1680103" cy="1137676"/>
            </a:xfrm>
            <a:custGeom>
              <a:rect b="b" l="l" r="r" t="t"/>
              <a:pathLst>
                <a:path extrusionOk="0"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6"/>
            <p:cNvSpPr txBox="1"/>
            <p:nvPr/>
          </p:nvSpPr>
          <p:spPr>
            <a:xfrm>
              <a:off x="51" y="-47625"/>
              <a:ext cx="1680000" cy="11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05066D"/>
                  </a:solidFill>
                </a:rPr>
                <a:t>Primary Care</a:t>
              </a:r>
              <a:endParaRPr i="0" sz="2700" u="none" cap="none" strike="noStrike">
                <a:solidFill>
                  <a:srgbClr val="05066D"/>
                </a:solidFill>
              </a:endParaRPr>
            </a:p>
          </p:txBody>
        </p:sp>
      </p:grpSp>
      <p:sp>
        <p:nvSpPr>
          <p:cNvPr id="125" name="Google Shape;125;p16"/>
          <p:cNvSpPr/>
          <p:nvPr/>
        </p:nvSpPr>
        <p:spPr>
          <a:xfrm>
            <a:off x="-4396850" y="-7357966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26" name="Google Shape;12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8125" y="1305300"/>
            <a:ext cx="3932600" cy="39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84350" y="5745699"/>
            <a:ext cx="2746375" cy="27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577167">
            <a:off x="2025027" y="2324398"/>
            <a:ext cx="6057497" cy="377650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/>
          <p:nvPr/>
        </p:nvSpPr>
        <p:spPr>
          <a:xfrm>
            <a:off x="12904244" y="6732736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0" name="Google Shape;130;p16"/>
          <p:cNvGrpSpPr/>
          <p:nvPr/>
        </p:nvGrpSpPr>
        <p:grpSpPr>
          <a:xfrm>
            <a:off x="10726113" y="8476463"/>
            <a:ext cx="2464207" cy="634977"/>
            <a:chOff x="383088" y="-76769"/>
            <a:chExt cx="1680103" cy="1185323"/>
          </a:xfrm>
        </p:grpSpPr>
        <p:sp>
          <p:nvSpPr>
            <p:cNvPr id="131" name="Google Shape;131;p16"/>
            <p:cNvSpPr/>
            <p:nvPr/>
          </p:nvSpPr>
          <p:spPr>
            <a:xfrm>
              <a:off x="383088" y="-76769"/>
              <a:ext cx="1680103" cy="1137676"/>
            </a:xfrm>
            <a:custGeom>
              <a:rect b="b" l="l" r="r" t="t"/>
              <a:pathLst>
                <a:path extrusionOk="0"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6"/>
            <p:cNvSpPr txBox="1"/>
            <p:nvPr/>
          </p:nvSpPr>
          <p:spPr>
            <a:xfrm>
              <a:off x="383139" y="-76746"/>
              <a:ext cx="1680000" cy="11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05066D"/>
                  </a:solidFill>
                </a:rPr>
                <a:t>Dermatologist?</a:t>
              </a:r>
              <a:endParaRPr i="0" sz="2700" u="none" cap="none" strike="noStrike">
                <a:solidFill>
                  <a:srgbClr val="05066D"/>
                </a:solidFill>
              </a:endParaRPr>
            </a:p>
          </p:txBody>
        </p:sp>
      </p:grpSp>
      <p:pic>
        <p:nvPicPr>
          <p:cNvPr id="133" name="Google Shape;13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27250" y="304149"/>
            <a:ext cx="2746375" cy="2746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6"/>
          <p:cNvGrpSpPr/>
          <p:nvPr/>
        </p:nvGrpSpPr>
        <p:grpSpPr>
          <a:xfrm>
            <a:off x="11953150" y="3111512"/>
            <a:ext cx="3131991" cy="634965"/>
            <a:chOff x="-178914" y="270043"/>
            <a:chExt cx="2135400" cy="1185300"/>
          </a:xfrm>
        </p:grpSpPr>
        <p:sp>
          <p:nvSpPr>
            <p:cNvPr id="135" name="Google Shape;135;p16"/>
            <p:cNvSpPr/>
            <p:nvPr/>
          </p:nvSpPr>
          <p:spPr>
            <a:xfrm>
              <a:off x="-96176" y="293820"/>
              <a:ext cx="1969921" cy="1137676"/>
            </a:xfrm>
            <a:custGeom>
              <a:rect b="b" l="l" r="r" t="t"/>
              <a:pathLst>
                <a:path extrusionOk="0"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6"/>
            <p:cNvSpPr txBox="1"/>
            <p:nvPr/>
          </p:nvSpPr>
          <p:spPr>
            <a:xfrm>
              <a:off x="-178914" y="270043"/>
              <a:ext cx="2135400" cy="11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05066D"/>
                  </a:solidFill>
                </a:rPr>
                <a:t>Gastroenterologist?</a:t>
              </a:r>
              <a:endParaRPr i="0" sz="2500" u="none" cap="none" strike="noStrike">
                <a:solidFill>
                  <a:srgbClr val="05066D"/>
                </a:solidFill>
              </a:endParaRPr>
            </a:p>
          </p:txBody>
        </p:sp>
      </p:grpSp>
      <p:sp>
        <p:nvSpPr>
          <p:cNvPr id="137" name="Google Shape;137;p16"/>
          <p:cNvSpPr txBox="1"/>
          <p:nvPr/>
        </p:nvSpPr>
        <p:spPr>
          <a:xfrm rot="-1038426">
            <a:off x="11324431" y="3345017"/>
            <a:ext cx="1267592" cy="138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sz="9000"/>
          </a:p>
        </p:txBody>
      </p:sp>
      <p:sp>
        <p:nvSpPr>
          <p:cNvPr id="138" name="Google Shape;138;p16"/>
          <p:cNvSpPr txBox="1"/>
          <p:nvPr/>
        </p:nvSpPr>
        <p:spPr>
          <a:xfrm rot="1346198">
            <a:off x="12986419" y="5072174"/>
            <a:ext cx="1241153" cy="13826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83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73613" y="4182186"/>
            <a:ext cx="2746375" cy="2746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6"/>
          <p:cNvGrpSpPr/>
          <p:nvPr/>
        </p:nvGrpSpPr>
        <p:grpSpPr>
          <a:xfrm>
            <a:off x="15014700" y="7039350"/>
            <a:ext cx="2464207" cy="634966"/>
            <a:chOff x="0" y="-47625"/>
            <a:chExt cx="1680103" cy="1185301"/>
          </a:xfrm>
        </p:grpSpPr>
        <p:sp>
          <p:nvSpPr>
            <p:cNvPr id="141" name="Google Shape;141;p16"/>
            <p:cNvSpPr/>
            <p:nvPr/>
          </p:nvSpPr>
          <p:spPr>
            <a:xfrm>
              <a:off x="0" y="0"/>
              <a:ext cx="1680103" cy="1137676"/>
            </a:xfrm>
            <a:custGeom>
              <a:rect b="b" l="l" r="r" t="t"/>
              <a:pathLst>
                <a:path extrusionOk="0"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0" y="-47625"/>
              <a:ext cx="1680000" cy="11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05066D"/>
                  </a:solidFill>
                </a:rPr>
                <a:t>Neurologist?</a:t>
              </a:r>
              <a:endParaRPr i="0" sz="2700" u="none" cap="none" strike="noStrike">
                <a:solidFill>
                  <a:srgbClr val="05066D"/>
                </a:solidFill>
              </a:endParaRPr>
            </a:p>
          </p:txBody>
        </p:sp>
      </p:grpSp>
      <p:sp>
        <p:nvSpPr>
          <p:cNvPr id="143" name="Google Shape;143;p16"/>
          <p:cNvSpPr txBox="1"/>
          <p:nvPr/>
        </p:nvSpPr>
        <p:spPr>
          <a:xfrm rot="-1629948">
            <a:off x="9094583" y="6665448"/>
            <a:ext cx="1241220" cy="13827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83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4" name="Google Shape;144;p16"/>
          <p:cNvSpPr txBox="1"/>
          <p:nvPr/>
        </p:nvSpPr>
        <p:spPr>
          <a:xfrm rot="1346198">
            <a:off x="15520069" y="1114699"/>
            <a:ext cx="1241153" cy="13826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83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" name="Google Shape;145;p16"/>
          <p:cNvSpPr txBox="1"/>
          <p:nvPr/>
        </p:nvSpPr>
        <p:spPr>
          <a:xfrm rot="1346198">
            <a:off x="14473019" y="8102636"/>
            <a:ext cx="1241153" cy="13826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83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Generated image" id="146" name="Google Shape;14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44560" y="3111500"/>
            <a:ext cx="4560260" cy="684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7"/>
          <p:cNvGrpSpPr/>
          <p:nvPr/>
        </p:nvGrpSpPr>
        <p:grpSpPr>
          <a:xfrm>
            <a:off x="985375" y="2252775"/>
            <a:ext cx="5292324" cy="4462895"/>
            <a:chOff x="0" y="-47625"/>
            <a:chExt cx="1680103" cy="1185301"/>
          </a:xfrm>
        </p:grpSpPr>
        <p:sp>
          <p:nvSpPr>
            <p:cNvPr id="152" name="Google Shape;152;p17"/>
            <p:cNvSpPr/>
            <p:nvPr/>
          </p:nvSpPr>
          <p:spPr>
            <a:xfrm>
              <a:off x="0" y="0"/>
              <a:ext cx="1680103" cy="1137676"/>
            </a:xfrm>
            <a:custGeom>
              <a:rect b="b" l="l" r="r" t="t"/>
              <a:pathLst>
                <a:path extrusionOk="0"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7"/>
            <p:cNvSpPr txBox="1"/>
            <p:nvPr/>
          </p:nvSpPr>
          <p:spPr>
            <a:xfrm>
              <a:off x="0" y="-47625"/>
              <a:ext cx="1680000" cy="11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17"/>
          <p:cNvSpPr/>
          <p:nvPr/>
        </p:nvSpPr>
        <p:spPr>
          <a:xfrm>
            <a:off x="-4396850" y="-7357966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17"/>
          <p:cNvSpPr/>
          <p:nvPr/>
        </p:nvSpPr>
        <p:spPr>
          <a:xfrm>
            <a:off x="12904244" y="6732736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17"/>
          <p:cNvSpPr txBox="1"/>
          <p:nvPr/>
        </p:nvSpPr>
        <p:spPr>
          <a:xfrm>
            <a:off x="12456296" y="1502349"/>
            <a:ext cx="23814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74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</a:rPr>
              <a:t>Infection</a:t>
            </a:r>
            <a:endParaRPr i="0" sz="3000" u="none" cap="none" strike="noStrike">
              <a:solidFill>
                <a:schemeClr val="lt1"/>
              </a:solidFill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1367082" y="2749489"/>
            <a:ext cx="4750200" cy="3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00">
                <a:solidFill>
                  <a:srgbClr val="05066D"/>
                </a:solidFill>
              </a:rPr>
              <a:t>“I've had a </a:t>
            </a:r>
            <a:r>
              <a:rPr b="1" lang="en-US" sz="2700">
                <a:solidFill>
                  <a:srgbClr val="05066D"/>
                </a:solidFill>
              </a:rPr>
              <a:t>high fever, chills, and intense itching.</a:t>
            </a:r>
            <a:r>
              <a:rPr lang="en-US" sz="2700">
                <a:solidFill>
                  <a:srgbClr val="05066D"/>
                </a:solidFill>
              </a:rPr>
              <a:t> </a:t>
            </a:r>
            <a:endParaRPr sz="2700">
              <a:solidFill>
                <a:srgbClr val="05066D"/>
              </a:solidFill>
            </a:endParaRPr>
          </a:p>
          <a:p>
            <a:pPr indent="0" lvl="0" marL="0" rtl="0" algn="l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00">
                <a:solidFill>
                  <a:srgbClr val="05066D"/>
                </a:solidFill>
              </a:rPr>
              <a:t>I have a </a:t>
            </a:r>
            <a:r>
              <a:rPr b="1" lang="en-US" sz="2700">
                <a:solidFill>
                  <a:srgbClr val="05066D"/>
                </a:solidFill>
              </a:rPr>
              <a:t>headache</a:t>
            </a:r>
            <a:r>
              <a:rPr lang="en-US" sz="2700">
                <a:solidFill>
                  <a:srgbClr val="05066D"/>
                </a:solidFill>
              </a:rPr>
              <a:t> and am </a:t>
            </a:r>
            <a:r>
              <a:rPr b="1" lang="en-US" sz="2700">
                <a:solidFill>
                  <a:srgbClr val="05066D"/>
                </a:solidFill>
              </a:rPr>
              <a:t>perspiring</a:t>
            </a:r>
            <a:r>
              <a:rPr lang="en-US" sz="2700">
                <a:solidFill>
                  <a:srgbClr val="05066D"/>
                </a:solidFill>
              </a:rPr>
              <a:t> a lot. </a:t>
            </a:r>
            <a:endParaRPr sz="2700">
              <a:solidFill>
                <a:srgbClr val="05066D"/>
              </a:solidFill>
            </a:endParaRPr>
          </a:p>
          <a:p>
            <a:pPr indent="0" lvl="0" marL="0" rtl="0" algn="l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5066D"/>
                </a:solidFill>
              </a:rPr>
              <a:t>I've been in a lot of agony from </a:t>
            </a:r>
            <a:r>
              <a:rPr b="1" lang="en-US" sz="2700">
                <a:solidFill>
                  <a:srgbClr val="05066D"/>
                </a:solidFill>
              </a:rPr>
              <a:t>muscle ache</a:t>
            </a:r>
            <a:r>
              <a:rPr lang="en-US" sz="2700">
                <a:solidFill>
                  <a:srgbClr val="05066D"/>
                </a:solidFill>
              </a:rPr>
              <a:t> and </a:t>
            </a:r>
            <a:r>
              <a:rPr b="1" lang="en-US" sz="2700">
                <a:solidFill>
                  <a:srgbClr val="05066D"/>
                </a:solidFill>
              </a:rPr>
              <a:t>nausea</a:t>
            </a:r>
            <a:r>
              <a:rPr lang="en-US" sz="2700">
                <a:solidFill>
                  <a:srgbClr val="05066D"/>
                </a:solidFill>
              </a:rPr>
              <a:t>.”</a:t>
            </a:r>
            <a:endParaRPr sz="2438">
              <a:solidFill>
                <a:srgbClr val="05066D"/>
              </a:solidFill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7359513" y="1704800"/>
            <a:ext cx="3249168" cy="1609344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050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4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5066D"/>
                </a:solidFill>
              </a:rPr>
              <a:t>Dermatology</a:t>
            </a:r>
            <a:endParaRPr/>
          </a:p>
        </p:txBody>
      </p:sp>
      <p:grpSp>
        <p:nvGrpSpPr>
          <p:cNvPr id="159" name="Google Shape;159;p17"/>
          <p:cNvGrpSpPr/>
          <p:nvPr/>
        </p:nvGrpSpPr>
        <p:grpSpPr>
          <a:xfrm>
            <a:off x="8662413" y="3679800"/>
            <a:ext cx="3249168" cy="1608856"/>
            <a:chOff x="0" y="0"/>
            <a:chExt cx="812800" cy="812800"/>
          </a:xfrm>
        </p:grpSpPr>
        <p:sp>
          <p:nvSpPr>
            <p:cNvPr id="160" name="Google Shape;160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7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chemeClr val="lt1"/>
                  </a:solidFill>
                </a:rPr>
                <a:t>Infectious Disease</a:t>
              </a:r>
              <a:endParaRPr i="0" sz="2700" u="none" cap="none" strike="noStrike">
                <a:solidFill>
                  <a:schemeClr val="lt1"/>
                </a:solidFill>
              </a:endParaRPr>
            </a:p>
          </p:txBody>
        </p:sp>
      </p:grpSp>
      <p:sp>
        <p:nvSpPr>
          <p:cNvPr id="162" name="Google Shape;162;p17"/>
          <p:cNvSpPr txBox="1"/>
          <p:nvPr/>
        </p:nvSpPr>
        <p:spPr>
          <a:xfrm>
            <a:off x="6831510" y="7592811"/>
            <a:ext cx="26394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74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1096033" y="774264"/>
            <a:ext cx="8550900" cy="1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83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Our Goal</a:t>
            </a:r>
            <a:endParaRPr/>
          </a:p>
        </p:txBody>
      </p:sp>
      <p:sp>
        <p:nvSpPr>
          <p:cNvPr id="164" name="Google Shape;164;p17"/>
          <p:cNvSpPr/>
          <p:nvPr/>
        </p:nvSpPr>
        <p:spPr>
          <a:xfrm>
            <a:off x="8464413" y="5983450"/>
            <a:ext cx="3249168" cy="1609344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050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4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5066D"/>
                </a:solidFill>
              </a:rPr>
              <a:t>Allergic Reaction</a:t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6602738" y="7812050"/>
            <a:ext cx="3249168" cy="1609344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050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4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5066D"/>
                </a:solidFill>
              </a:rPr>
              <a:t>Gastrointestinal</a:t>
            </a:r>
            <a:endParaRPr/>
          </a:p>
        </p:txBody>
      </p:sp>
      <p:cxnSp>
        <p:nvCxnSpPr>
          <p:cNvPr id="166" name="Google Shape;166;p17"/>
          <p:cNvCxnSpPr>
            <a:stCxn id="153" idx="3"/>
            <a:endCxn id="161" idx="1"/>
          </p:cNvCxnSpPr>
          <p:nvPr/>
        </p:nvCxnSpPr>
        <p:spPr>
          <a:xfrm flipH="1" rot="10800000">
            <a:off x="6277375" y="4437121"/>
            <a:ext cx="2689500" cy="471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7" name="Google Shape;16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0302" y="2698493"/>
            <a:ext cx="3429000" cy="342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17"/>
          <p:cNvCxnSpPr>
            <a:stCxn id="161" idx="3"/>
            <a:endCxn id="167" idx="1"/>
          </p:cNvCxnSpPr>
          <p:nvPr/>
        </p:nvCxnSpPr>
        <p:spPr>
          <a:xfrm flipH="1" rot="10800000">
            <a:off x="11606572" y="4413069"/>
            <a:ext cx="2293800" cy="240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69" name="Google Shape;169;p17"/>
          <p:cNvGrpSpPr/>
          <p:nvPr/>
        </p:nvGrpSpPr>
        <p:grpSpPr>
          <a:xfrm>
            <a:off x="14382688" y="6251950"/>
            <a:ext cx="2464207" cy="634966"/>
            <a:chOff x="0" y="-47625"/>
            <a:chExt cx="1680103" cy="1185301"/>
          </a:xfrm>
        </p:grpSpPr>
        <p:sp>
          <p:nvSpPr>
            <p:cNvPr id="170" name="Google Shape;170;p17"/>
            <p:cNvSpPr/>
            <p:nvPr/>
          </p:nvSpPr>
          <p:spPr>
            <a:xfrm>
              <a:off x="0" y="0"/>
              <a:ext cx="1680103" cy="1137676"/>
            </a:xfrm>
            <a:custGeom>
              <a:rect b="b" l="l" r="r" t="t"/>
              <a:pathLst>
                <a:path extrusionOk="0"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7"/>
            <p:cNvSpPr txBox="1"/>
            <p:nvPr/>
          </p:nvSpPr>
          <p:spPr>
            <a:xfrm>
              <a:off x="0" y="-47625"/>
              <a:ext cx="1680000" cy="11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05066D"/>
                  </a:solidFill>
                </a:rPr>
                <a:t>Specialist</a:t>
              </a:r>
              <a:endParaRPr i="0" sz="2700" u="none" cap="none" strike="noStrike">
                <a:solidFill>
                  <a:srgbClr val="05066D"/>
                </a:solidFill>
              </a:endParaRPr>
            </a:p>
          </p:txBody>
        </p:sp>
      </p:grpSp>
      <p:pic>
        <p:nvPicPr>
          <p:cNvPr descr="Generated image" id="172" name="Google Shape;17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9112" y="5983450"/>
            <a:ext cx="2859874" cy="428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/>
          <p:nvPr/>
        </p:nvSpPr>
        <p:spPr>
          <a:xfrm>
            <a:off x="-7717251" y="-4973623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18"/>
          <p:cNvSpPr txBox="1"/>
          <p:nvPr/>
        </p:nvSpPr>
        <p:spPr>
          <a:xfrm>
            <a:off x="3669681" y="2648025"/>
            <a:ext cx="66927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57">
                <a:solidFill>
                  <a:srgbClr val="05066D"/>
                </a:solidFill>
              </a:rPr>
              <a:t>Pre-trained Model Comparisons</a:t>
            </a:r>
            <a:endParaRPr/>
          </a:p>
        </p:txBody>
      </p:sp>
      <p:grpSp>
        <p:nvGrpSpPr>
          <p:cNvPr id="179" name="Google Shape;179;p18"/>
          <p:cNvGrpSpPr/>
          <p:nvPr/>
        </p:nvGrpSpPr>
        <p:grpSpPr>
          <a:xfrm>
            <a:off x="2556533" y="2375528"/>
            <a:ext cx="953902" cy="953902"/>
            <a:chOff x="0" y="0"/>
            <a:chExt cx="812800" cy="812800"/>
          </a:xfrm>
        </p:grpSpPr>
        <p:sp>
          <p:nvSpPr>
            <p:cNvPr id="180" name="Google Shape;180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41" u="none" cap="none" strike="noStrike">
                  <a:solidFill>
                    <a:srgbClr val="05066D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sp>
        <p:nvSpPr>
          <p:cNvPr id="182" name="Google Shape;182;p18"/>
          <p:cNvSpPr txBox="1"/>
          <p:nvPr/>
        </p:nvSpPr>
        <p:spPr>
          <a:xfrm>
            <a:off x="1096033" y="774264"/>
            <a:ext cx="8550900" cy="1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83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Experiments</a:t>
            </a:r>
            <a:endParaRPr/>
          </a:p>
        </p:txBody>
      </p:sp>
      <p:sp>
        <p:nvSpPr>
          <p:cNvPr id="183" name="Google Shape;183;p18"/>
          <p:cNvSpPr txBox="1"/>
          <p:nvPr/>
        </p:nvSpPr>
        <p:spPr>
          <a:xfrm>
            <a:off x="3689219" y="4004977"/>
            <a:ext cx="33645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57">
                <a:solidFill>
                  <a:srgbClr val="05066D"/>
                </a:solidFill>
              </a:rPr>
              <a:t>Robustness Testin</a:t>
            </a:r>
            <a:r>
              <a:rPr b="1" lang="en-US" sz="2657">
                <a:solidFill>
                  <a:srgbClr val="05066D"/>
                </a:solidFill>
              </a:rPr>
              <a:t>g</a:t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13999990" y="5143500"/>
            <a:ext cx="10089928" cy="10089928"/>
          </a:xfrm>
          <a:custGeom>
            <a:rect b="b" l="l" r="r" t="t"/>
            <a:pathLst>
              <a:path extrusionOk="0" h="10089928" w="10089928">
                <a:moveTo>
                  <a:pt x="0" y="0"/>
                </a:moveTo>
                <a:lnTo>
                  <a:pt x="10089929" y="0"/>
                </a:lnTo>
                <a:lnTo>
                  <a:pt x="10089929" y="10089928"/>
                </a:lnTo>
                <a:lnTo>
                  <a:pt x="0" y="10089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18"/>
          <p:cNvSpPr txBox="1"/>
          <p:nvPr/>
        </p:nvSpPr>
        <p:spPr>
          <a:xfrm>
            <a:off x="3689225" y="5416000"/>
            <a:ext cx="85509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57">
                <a:solidFill>
                  <a:srgbClr val="05066D"/>
                </a:solidFill>
              </a:rPr>
              <a:t>Cross-Lingual Generalization and Adaptation Testing</a:t>
            </a:r>
            <a:endParaRPr b="1" sz="2657">
              <a:solidFill>
                <a:srgbClr val="05066D"/>
              </a:solidFill>
            </a:endParaRPr>
          </a:p>
          <a:p>
            <a:pPr indent="0" lvl="0" marL="0" marR="0" rtl="0" algn="l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57">
              <a:solidFill>
                <a:srgbClr val="05066D"/>
              </a:solidFill>
            </a:endParaRPr>
          </a:p>
        </p:txBody>
      </p:sp>
      <p:grpSp>
        <p:nvGrpSpPr>
          <p:cNvPr id="186" name="Google Shape;186;p18"/>
          <p:cNvGrpSpPr/>
          <p:nvPr/>
        </p:nvGrpSpPr>
        <p:grpSpPr>
          <a:xfrm>
            <a:off x="2556533" y="3732465"/>
            <a:ext cx="953902" cy="953902"/>
            <a:chOff x="0" y="0"/>
            <a:chExt cx="812800" cy="812800"/>
          </a:xfrm>
        </p:grpSpPr>
        <p:sp>
          <p:nvSpPr>
            <p:cNvPr id="187" name="Google Shape;187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41" u="none" cap="none" strike="noStrike">
                  <a:solidFill>
                    <a:srgbClr val="05066D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89" name="Google Shape;189;p18"/>
          <p:cNvGrpSpPr/>
          <p:nvPr/>
        </p:nvGrpSpPr>
        <p:grpSpPr>
          <a:xfrm>
            <a:off x="2556533" y="5143503"/>
            <a:ext cx="953902" cy="953902"/>
            <a:chOff x="0" y="0"/>
            <a:chExt cx="812800" cy="812800"/>
          </a:xfrm>
        </p:grpSpPr>
        <p:sp>
          <p:nvSpPr>
            <p:cNvPr id="190" name="Google Shape;190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41" u="none" cap="none" strike="noStrike">
                  <a:solidFill>
                    <a:srgbClr val="05066D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sp>
        <p:nvSpPr>
          <p:cNvPr id="192" name="Google Shape;192;p18"/>
          <p:cNvSpPr txBox="1"/>
          <p:nvPr/>
        </p:nvSpPr>
        <p:spPr>
          <a:xfrm>
            <a:off x="3689230" y="6896200"/>
            <a:ext cx="61374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57">
                <a:solidFill>
                  <a:srgbClr val="05066D"/>
                </a:solidFill>
              </a:rPr>
              <a:t>Embedding Analysis &amp; Interpretation</a:t>
            </a:r>
            <a:endParaRPr/>
          </a:p>
        </p:txBody>
      </p:sp>
      <p:grpSp>
        <p:nvGrpSpPr>
          <p:cNvPr id="193" name="Google Shape;193;p18"/>
          <p:cNvGrpSpPr/>
          <p:nvPr/>
        </p:nvGrpSpPr>
        <p:grpSpPr>
          <a:xfrm>
            <a:off x="2556533" y="6623703"/>
            <a:ext cx="953902" cy="953902"/>
            <a:chOff x="0" y="0"/>
            <a:chExt cx="812800" cy="812800"/>
          </a:xfrm>
        </p:grpSpPr>
        <p:sp>
          <p:nvSpPr>
            <p:cNvPr id="194" name="Google Shape;194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41" u="none" cap="none" strike="noStrike">
                  <a:solidFill>
                    <a:srgbClr val="05066D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sp>
        <p:nvSpPr>
          <p:cNvPr id="196" name="Google Shape;196;p18"/>
          <p:cNvSpPr txBox="1"/>
          <p:nvPr/>
        </p:nvSpPr>
        <p:spPr>
          <a:xfrm>
            <a:off x="3689225" y="8264150"/>
            <a:ext cx="108804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57" u="none" cap="none" strike="noStrike">
                <a:solidFill>
                  <a:srgbClr val="05066D"/>
                </a:solidFill>
                <a:latin typeface="Arial"/>
                <a:ea typeface="Arial"/>
                <a:cs typeface="Arial"/>
                <a:sym typeface="Arial"/>
              </a:rPr>
              <a:t>Pre-Screening Integration </a:t>
            </a:r>
            <a:r>
              <a:rPr b="1" lang="en-US" sz="2657">
                <a:solidFill>
                  <a:srgbClr val="05066D"/>
                </a:solidFill>
              </a:rPr>
              <a:t>(E</a:t>
            </a:r>
            <a:r>
              <a:rPr b="1" i="0" lang="en-US" sz="2657" u="none" cap="none" strike="noStrike">
                <a:solidFill>
                  <a:srgbClr val="05066D"/>
                </a:solidFill>
                <a:latin typeface="Arial"/>
                <a:ea typeface="Arial"/>
                <a:cs typeface="Arial"/>
                <a:sym typeface="Arial"/>
              </a:rPr>
              <a:t>nd-to-</a:t>
            </a:r>
            <a:r>
              <a:rPr b="1" lang="en-US" sz="2657">
                <a:solidFill>
                  <a:srgbClr val="05066D"/>
                </a:solidFill>
              </a:rPr>
              <a:t>E</a:t>
            </a:r>
            <a:r>
              <a:rPr b="1" i="0" lang="en-US" sz="2657" u="none" cap="none" strike="noStrike">
                <a:solidFill>
                  <a:srgbClr val="05066D"/>
                </a:solidFill>
                <a:latin typeface="Arial"/>
                <a:ea typeface="Arial"/>
                <a:cs typeface="Arial"/>
                <a:sym typeface="Arial"/>
              </a:rPr>
              <a:t>nd </a:t>
            </a:r>
            <a:r>
              <a:rPr b="1" lang="en-US" sz="2657">
                <a:solidFill>
                  <a:srgbClr val="05066D"/>
                </a:solidFill>
              </a:rPr>
              <a:t>M</a:t>
            </a:r>
            <a:r>
              <a:rPr b="1" i="0" lang="en-US" sz="2657" u="none" cap="none" strike="noStrike">
                <a:solidFill>
                  <a:srgbClr val="05066D"/>
                </a:solidFill>
                <a:latin typeface="Arial"/>
                <a:ea typeface="Arial"/>
                <a:cs typeface="Arial"/>
                <a:sym typeface="Arial"/>
              </a:rPr>
              <a:t>edical </a:t>
            </a:r>
            <a:r>
              <a:rPr b="1" lang="en-US" sz="2657">
                <a:solidFill>
                  <a:srgbClr val="05066D"/>
                </a:solidFill>
              </a:rPr>
              <a:t>F</a:t>
            </a:r>
            <a:r>
              <a:rPr b="1" i="0" lang="en-US" sz="2657" u="none" cap="none" strike="noStrike">
                <a:solidFill>
                  <a:srgbClr val="05066D"/>
                </a:solidFill>
                <a:latin typeface="Arial"/>
                <a:ea typeface="Arial"/>
                <a:cs typeface="Arial"/>
                <a:sym typeface="Arial"/>
              </a:rPr>
              <a:t>ramework)</a:t>
            </a:r>
            <a:endParaRPr/>
          </a:p>
        </p:txBody>
      </p:sp>
      <p:grpSp>
        <p:nvGrpSpPr>
          <p:cNvPr id="197" name="Google Shape;197;p18"/>
          <p:cNvGrpSpPr/>
          <p:nvPr/>
        </p:nvGrpSpPr>
        <p:grpSpPr>
          <a:xfrm>
            <a:off x="2556535" y="8103890"/>
            <a:ext cx="953902" cy="953902"/>
            <a:chOff x="0" y="0"/>
            <a:chExt cx="812800" cy="812800"/>
          </a:xfrm>
        </p:grpSpPr>
        <p:sp>
          <p:nvSpPr>
            <p:cNvPr id="198" name="Google Shape;198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41" u="none" cap="none" strike="noStrike">
                  <a:solidFill>
                    <a:srgbClr val="05066D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DFDFD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19"/>
          <p:cNvGrpSpPr/>
          <p:nvPr/>
        </p:nvGrpSpPr>
        <p:grpSpPr>
          <a:xfrm>
            <a:off x="550675" y="3419075"/>
            <a:ext cx="5471255" cy="3705725"/>
            <a:chOff x="0" y="-47625"/>
            <a:chExt cx="1680103" cy="1185301"/>
          </a:xfrm>
        </p:grpSpPr>
        <p:sp>
          <p:nvSpPr>
            <p:cNvPr id="205" name="Google Shape;205;p19"/>
            <p:cNvSpPr/>
            <p:nvPr/>
          </p:nvSpPr>
          <p:spPr>
            <a:xfrm>
              <a:off x="0" y="0"/>
              <a:ext cx="1680103" cy="1137676"/>
            </a:xfrm>
            <a:custGeom>
              <a:rect b="b" l="l" r="r" t="t"/>
              <a:pathLst>
                <a:path extrusionOk="0"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9"/>
            <p:cNvSpPr txBox="1"/>
            <p:nvPr/>
          </p:nvSpPr>
          <p:spPr>
            <a:xfrm>
              <a:off x="0" y="-47625"/>
              <a:ext cx="1680000" cy="11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19"/>
          <p:cNvSpPr/>
          <p:nvPr/>
        </p:nvSpPr>
        <p:spPr>
          <a:xfrm>
            <a:off x="-5333475" y="-8024716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8" name="Google Shape;208;p19"/>
          <p:cNvGrpSpPr/>
          <p:nvPr/>
        </p:nvGrpSpPr>
        <p:grpSpPr>
          <a:xfrm>
            <a:off x="6408450" y="3419075"/>
            <a:ext cx="5471255" cy="3705725"/>
            <a:chOff x="0" y="-47625"/>
            <a:chExt cx="1680103" cy="1185301"/>
          </a:xfrm>
        </p:grpSpPr>
        <p:sp>
          <p:nvSpPr>
            <p:cNvPr id="209" name="Google Shape;209;p19"/>
            <p:cNvSpPr/>
            <p:nvPr/>
          </p:nvSpPr>
          <p:spPr>
            <a:xfrm>
              <a:off x="0" y="0"/>
              <a:ext cx="1680103" cy="1137676"/>
            </a:xfrm>
            <a:custGeom>
              <a:rect b="b" l="l" r="r" t="t"/>
              <a:pathLst>
                <a:path extrusionOk="0"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9"/>
            <p:cNvSpPr txBox="1"/>
            <p:nvPr/>
          </p:nvSpPr>
          <p:spPr>
            <a:xfrm>
              <a:off x="0" y="-47625"/>
              <a:ext cx="1680000" cy="11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19"/>
          <p:cNvSpPr/>
          <p:nvPr/>
        </p:nvSpPr>
        <p:spPr>
          <a:xfrm>
            <a:off x="12904244" y="6732736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2" name="Google Shape;212;p19"/>
          <p:cNvGrpSpPr/>
          <p:nvPr/>
        </p:nvGrpSpPr>
        <p:grpSpPr>
          <a:xfrm>
            <a:off x="12266150" y="3419075"/>
            <a:ext cx="5471267" cy="3705720"/>
            <a:chOff x="-4" y="-47623"/>
            <a:chExt cx="1680107" cy="1185299"/>
          </a:xfrm>
        </p:grpSpPr>
        <p:sp>
          <p:nvSpPr>
            <p:cNvPr id="213" name="Google Shape;213;p19"/>
            <p:cNvSpPr/>
            <p:nvPr/>
          </p:nvSpPr>
          <p:spPr>
            <a:xfrm>
              <a:off x="0" y="0"/>
              <a:ext cx="1680103" cy="1137676"/>
            </a:xfrm>
            <a:custGeom>
              <a:rect b="b" l="l" r="r" t="t"/>
              <a:pathLst>
                <a:path extrusionOk="0"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9"/>
            <p:cNvSpPr txBox="1"/>
            <p:nvPr/>
          </p:nvSpPr>
          <p:spPr>
            <a:xfrm>
              <a:off x="-4" y="-47623"/>
              <a:ext cx="16800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19"/>
          <p:cNvSpPr txBox="1"/>
          <p:nvPr/>
        </p:nvSpPr>
        <p:spPr>
          <a:xfrm>
            <a:off x="4625836" y="540371"/>
            <a:ext cx="9036300" cy="1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83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endParaRPr/>
          </a:p>
        </p:txBody>
      </p:sp>
      <p:grpSp>
        <p:nvGrpSpPr>
          <p:cNvPr id="216" name="Google Shape;216;p19"/>
          <p:cNvGrpSpPr/>
          <p:nvPr/>
        </p:nvGrpSpPr>
        <p:grpSpPr>
          <a:xfrm>
            <a:off x="2481910" y="2769747"/>
            <a:ext cx="1608856" cy="1608856"/>
            <a:chOff x="0" y="0"/>
            <a:chExt cx="812800" cy="812800"/>
          </a:xfrm>
        </p:grpSpPr>
        <p:sp>
          <p:nvSpPr>
            <p:cNvPr id="217" name="Google Shape;217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9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19"/>
          <p:cNvGrpSpPr/>
          <p:nvPr/>
        </p:nvGrpSpPr>
        <p:grpSpPr>
          <a:xfrm>
            <a:off x="8339678" y="2769747"/>
            <a:ext cx="1608856" cy="1608856"/>
            <a:chOff x="0" y="0"/>
            <a:chExt cx="812800" cy="812800"/>
          </a:xfrm>
        </p:grpSpPr>
        <p:sp>
          <p:nvSpPr>
            <p:cNvPr id="220" name="Google Shape;220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9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19"/>
          <p:cNvGrpSpPr/>
          <p:nvPr/>
        </p:nvGrpSpPr>
        <p:grpSpPr>
          <a:xfrm>
            <a:off x="14197420" y="2769747"/>
            <a:ext cx="1608856" cy="1608856"/>
            <a:chOff x="0" y="0"/>
            <a:chExt cx="812800" cy="812800"/>
          </a:xfrm>
        </p:grpSpPr>
        <p:sp>
          <p:nvSpPr>
            <p:cNvPr id="223" name="Google Shape;223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6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9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19"/>
          <p:cNvSpPr txBox="1"/>
          <p:nvPr/>
        </p:nvSpPr>
        <p:spPr>
          <a:xfrm>
            <a:off x="6656963" y="4496225"/>
            <a:ext cx="50199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5066D"/>
                </a:solidFill>
              </a:rPr>
              <a:t>“I have raised lumps, a rash that looks red and inflamed, discoloured areas of skin that are different colours from the rest of my skin, and itching on my skin.”</a:t>
            </a:r>
            <a:endParaRPr sz="2400"/>
          </a:p>
        </p:txBody>
      </p:sp>
      <p:sp>
        <p:nvSpPr>
          <p:cNvPr id="226" name="Google Shape;226;p19"/>
          <p:cNvSpPr txBox="1"/>
          <p:nvPr/>
        </p:nvSpPr>
        <p:spPr>
          <a:xfrm>
            <a:off x="12761385" y="5272630"/>
            <a:ext cx="44808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5066D"/>
                </a:solidFill>
              </a:rPr>
              <a:t>“Small, painful blisters on the lips or around the mouth”</a:t>
            </a:r>
            <a:endParaRPr sz="2400">
              <a:solidFill>
                <a:srgbClr val="05066D"/>
              </a:solidFill>
            </a:endParaRPr>
          </a:p>
        </p:txBody>
      </p:sp>
      <p:sp>
        <p:nvSpPr>
          <p:cNvPr id="227" name="Google Shape;227;p19"/>
          <p:cNvSpPr txBox="1"/>
          <p:nvPr/>
        </p:nvSpPr>
        <p:spPr>
          <a:xfrm>
            <a:off x="1045974" y="5152180"/>
            <a:ext cx="44808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5066D"/>
                </a:solidFill>
              </a:rPr>
              <a:t>“I have a cut that has become red and oozes puss”</a:t>
            </a:r>
            <a:endParaRPr sz="2400"/>
          </a:p>
        </p:txBody>
      </p:sp>
      <p:pic>
        <p:nvPicPr>
          <p:cNvPr id="228" name="Google Shape;2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0987" y="3088887"/>
            <a:ext cx="970600" cy="9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8750" y="3088887"/>
            <a:ext cx="970600" cy="9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02706" y="2975072"/>
            <a:ext cx="1198182" cy="11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9"/>
          <p:cNvSpPr/>
          <p:nvPr/>
        </p:nvSpPr>
        <p:spPr>
          <a:xfrm>
            <a:off x="6926525" y="9189900"/>
            <a:ext cx="4480800" cy="753300"/>
          </a:xfrm>
          <a:prstGeom prst="roundRect">
            <a:avLst>
              <a:gd fmla="val 16667" name="adj"/>
            </a:avLst>
          </a:prstGeom>
          <a:solidFill>
            <a:srgbClr val="0506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</a:rPr>
              <a:t>Infection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232" name="Google Shape;232;p19"/>
          <p:cNvSpPr txBox="1"/>
          <p:nvPr/>
        </p:nvSpPr>
        <p:spPr>
          <a:xfrm>
            <a:off x="550625" y="1879675"/>
            <a:ext cx="1718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5066D"/>
                </a:solidFill>
              </a:rPr>
              <a:t>3 datasets → 1 go forward dataset (8 condition labels, ~2,300 rows) </a:t>
            </a:r>
            <a:endParaRPr sz="3000">
              <a:solidFill>
                <a:srgbClr val="05066D"/>
              </a:solidFill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1436875" y="7624600"/>
            <a:ext cx="3699000" cy="753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50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5066D"/>
                </a:solidFill>
              </a:rPr>
              <a:t>Infected Wound</a:t>
            </a:r>
            <a:endParaRPr sz="3000">
              <a:solidFill>
                <a:srgbClr val="05066D"/>
              </a:solidFill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7317425" y="7624588"/>
            <a:ext cx="3699000" cy="753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50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5066D"/>
                </a:solidFill>
              </a:rPr>
              <a:t>Fungal Infection</a:t>
            </a:r>
            <a:endParaRPr sz="3000">
              <a:solidFill>
                <a:srgbClr val="05066D"/>
              </a:solidFill>
            </a:endParaRPr>
          </a:p>
        </p:txBody>
      </p:sp>
      <p:sp>
        <p:nvSpPr>
          <p:cNvPr id="235" name="Google Shape;235;p19"/>
          <p:cNvSpPr/>
          <p:nvPr/>
        </p:nvSpPr>
        <p:spPr>
          <a:xfrm>
            <a:off x="13152075" y="7624588"/>
            <a:ext cx="3699000" cy="753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50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5066D"/>
                </a:solidFill>
              </a:rPr>
              <a:t>Cold Sore</a:t>
            </a:r>
            <a:endParaRPr sz="3000">
              <a:solidFill>
                <a:srgbClr val="05066D"/>
              </a:solidFill>
            </a:endParaRPr>
          </a:p>
        </p:txBody>
      </p:sp>
      <p:cxnSp>
        <p:nvCxnSpPr>
          <p:cNvPr id="236" name="Google Shape;236;p19"/>
          <p:cNvCxnSpPr>
            <a:stCxn id="206" idx="2"/>
            <a:endCxn id="233" idx="0"/>
          </p:cNvCxnSpPr>
          <p:nvPr/>
        </p:nvCxnSpPr>
        <p:spPr>
          <a:xfrm>
            <a:off x="3286135" y="7124797"/>
            <a:ext cx="300" cy="49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19"/>
          <p:cNvCxnSpPr/>
          <p:nvPr/>
        </p:nvCxnSpPr>
        <p:spPr>
          <a:xfrm>
            <a:off x="9143835" y="7124797"/>
            <a:ext cx="300" cy="49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19"/>
          <p:cNvCxnSpPr/>
          <p:nvPr/>
        </p:nvCxnSpPr>
        <p:spPr>
          <a:xfrm>
            <a:off x="15001735" y="7053747"/>
            <a:ext cx="300" cy="49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19"/>
          <p:cNvCxnSpPr>
            <a:stCxn id="233" idx="2"/>
            <a:endCxn id="231" idx="1"/>
          </p:cNvCxnSpPr>
          <p:nvPr/>
        </p:nvCxnSpPr>
        <p:spPr>
          <a:xfrm>
            <a:off x="3286375" y="8377900"/>
            <a:ext cx="3640200" cy="1188600"/>
          </a:xfrm>
          <a:prstGeom prst="straightConnector1">
            <a:avLst/>
          </a:prstGeom>
          <a:noFill/>
          <a:ln cap="flat" cmpd="sng" w="76200">
            <a:solidFill>
              <a:srgbClr val="05066D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0" name="Google Shape;240;p19"/>
          <p:cNvCxnSpPr>
            <a:stCxn id="234" idx="2"/>
            <a:endCxn id="231" idx="0"/>
          </p:cNvCxnSpPr>
          <p:nvPr/>
        </p:nvCxnSpPr>
        <p:spPr>
          <a:xfrm>
            <a:off x="9166925" y="8377888"/>
            <a:ext cx="0" cy="812100"/>
          </a:xfrm>
          <a:prstGeom prst="straightConnector1">
            <a:avLst/>
          </a:prstGeom>
          <a:noFill/>
          <a:ln cap="flat" cmpd="sng" w="76200">
            <a:solidFill>
              <a:srgbClr val="05066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19"/>
          <p:cNvCxnSpPr>
            <a:stCxn id="235" idx="2"/>
            <a:endCxn id="231" idx="3"/>
          </p:cNvCxnSpPr>
          <p:nvPr/>
        </p:nvCxnSpPr>
        <p:spPr>
          <a:xfrm flipH="1">
            <a:off x="11407275" y="8377888"/>
            <a:ext cx="3594300" cy="118860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05066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0"/>
          <p:cNvGrpSpPr/>
          <p:nvPr/>
        </p:nvGrpSpPr>
        <p:grpSpPr>
          <a:xfrm>
            <a:off x="550675" y="3419075"/>
            <a:ext cx="5471255" cy="3705725"/>
            <a:chOff x="0" y="-47625"/>
            <a:chExt cx="1680103" cy="1185301"/>
          </a:xfrm>
        </p:grpSpPr>
        <p:sp>
          <p:nvSpPr>
            <p:cNvPr id="247" name="Google Shape;247;p20"/>
            <p:cNvSpPr/>
            <p:nvPr/>
          </p:nvSpPr>
          <p:spPr>
            <a:xfrm>
              <a:off x="0" y="0"/>
              <a:ext cx="1680103" cy="1137676"/>
            </a:xfrm>
            <a:custGeom>
              <a:rect b="b" l="l" r="r" t="t"/>
              <a:pathLst>
                <a:path extrusionOk="0"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0"/>
            <p:cNvSpPr txBox="1"/>
            <p:nvPr/>
          </p:nvSpPr>
          <p:spPr>
            <a:xfrm>
              <a:off x="0" y="-47625"/>
              <a:ext cx="1680000" cy="11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20"/>
          <p:cNvSpPr/>
          <p:nvPr/>
        </p:nvSpPr>
        <p:spPr>
          <a:xfrm>
            <a:off x="-5333475" y="-8024716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0" name="Google Shape;250;p20"/>
          <p:cNvGrpSpPr/>
          <p:nvPr/>
        </p:nvGrpSpPr>
        <p:grpSpPr>
          <a:xfrm>
            <a:off x="6408450" y="3419075"/>
            <a:ext cx="5471255" cy="3705725"/>
            <a:chOff x="0" y="-47625"/>
            <a:chExt cx="1680103" cy="1185301"/>
          </a:xfrm>
        </p:grpSpPr>
        <p:sp>
          <p:nvSpPr>
            <p:cNvPr id="251" name="Google Shape;251;p20"/>
            <p:cNvSpPr/>
            <p:nvPr/>
          </p:nvSpPr>
          <p:spPr>
            <a:xfrm>
              <a:off x="0" y="0"/>
              <a:ext cx="1680103" cy="1137676"/>
            </a:xfrm>
            <a:custGeom>
              <a:rect b="b" l="l" r="r" t="t"/>
              <a:pathLst>
                <a:path extrusionOk="0"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0"/>
            <p:cNvSpPr txBox="1"/>
            <p:nvPr/>
          </p:nvSpPr>
          <p:spPr>
            <a:xfrm>
              <a:off x="0" y="-47625"/>
              <a:ext cx="1680000" cy="11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p20"/>
          <p:cNvSpPr/>
          <p:nvPr/>
        </p:nvSpPr>
        <p:spPr>
          <a:xfrm>
            <a:off x="12904244" y="6732736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4" name="Google Shape;254;p20"/>
          <p:cNvGrpSpPr/>
          <p:nvPr/>
        </p:nvGrpSpPr>
        <p:grpSpPr>
          <a:xfrm>
            <a:off x="12266150" y="3419075"/>
            <a:ext cx="5471267" cy="3705720"/>
            <a:chOff x="-4" y="-47623"/>
            <a:chExt cx="1680107" cy="1185299"/>
          </a:xfrm>
        </p:grpSpPr>
        <p:sp>
          <p:nvSpPr>
            <p:cNvPr id="255" name="Google Shape;255;p20"/>
            <p:cNvSpPr/>
            <p:nvPr/>
          </p:nvSpPr>
          <p:spPr>
            <a:xfrm>
              <a:off x="0" y="0"/>
              <a:ext cx="1680103" cy="1137676"/>
            </a:xfrm>
            <a:custGeom>
              <a:rect b="b" l="l" r="r" t="t"/>
              <a:pathLst>
                <a:path extrusionOk="0"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0"/>
            <p:cNvSpPr txBox="1"/>
            <p:nvPr/>
          </p:nvSpPr>
          <p:spPr>
            <a:xfrm>
              <a:off x="-4" y="-47623"/>
              <a:ext cx="16800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20"/>
          <p:cNvSpPr/>
          <p:nvPr/>
        </p:nvSpPr>
        <p:spPr>
          <a:xfrm>
            <a:off x="2481910" y="2769747"/>
            <a:ext cx="1608856" cy="160885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0"/>
          <p:cNvSpPr txBox="1"/>
          <p:nvPr/>
        </p:nvSpPr>
        <p:spPr>
          <a:xfrm>
            <a:off x="6634075" y="5407488"/>
            <a:ext cx="501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5066D"/>
                </a:solidFill>
              </a:rPr>
              <a:t>“I have bumps on my face”</a:t>
            </a:r>
            <a:endParaRPr sz="2800"/>
          </a:p>
        </p:txBody>
      </p:sp>
      <p:sp>
        <p:nvSpPr>
          <p:cNvPr id="259" name="Google Shape;259;p20"/>
          <p:cNvSpPr txBox="1"/>
          <p:nvPr/>
        </p:nvSpPr>
        <p:spPr>
          <a:xfrm>
            <a:off x="12761385" y="5006868"/>
            <a:ext cx="44808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5066D"/>
                </a:solidFill>
              </a:rPr>
              <a:t>“</a:t>
            </a:r>
            <a:r>
              <a:rPr lang="en-US" sz="2800">
                <a:solidFill>
                  <a:srgbClr val="05066D"/>
                </a:solidFill>
              </a:rPr>
              <a:t>After eating, I frequently have heartburn or indigestion</a:t>
            </a:r>
            <a:r>
              <a:rPr lang="en-US" sz="2800">
                <a:solidFill>
                  <a:srgbClr val="05066D"/>
                </a:solidFill>
              </a:rPr>
              <a:t>”</a:t>
            </a:r>
            <a:endParaRPr sz="2800">
              <a:solidFill>
                <a:srgbClr val="05066D"/>
              </a:solidFill>
            </a:endParaRPr>
          </a:p>
        </p:txBody>
      </p:sp>
      <p:sp>
        <p:nvSpPr>
          <p:cNvPr id="260" name="Google Shape;260;p20"/>
          <p:cNvSpPr txBox="1"/>
          <p:nvPr/>
        </p:nvSpPr>
        <p:spPr>
          <a:xfrm>
            <a:off x="1045974" y="4888843"/>
            <a:ext cx="44808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5066D"/>
                </a:solidFill>
              </a:rPr>
              <a:t>“I have a cut that has become red and oozes puss”</a:t>
            </a:r>
            <a:endParaRPr sz="2800"/>
          </a:p>
        </p:txBody>
      </p:sp>
      <p:sp>
        <p:nvSpPr>
          <p:cNvPr id="261" name="Google Shape;261;p20"/>
          <p:cNvSpPr txBox="1"/>
          <p:nvPr/>
        </p:nvSpPr>
        <p:spPr>
          <a:xfrm>
            <a:off x="550350" y="1763225"/>
            <a:ext cx="1718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5066D"/>
                </a:solidFill>
              </a:rPr>
              <a:t>3 datasets → 1 go forward dataset</a:t>
            </a:r>
            <a:endParaRPr sz="3000">
              <a:solidFill>
                <a:srgbClr val="05066D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5066D"/>
                </a:solidFill>
              </a:rPr>
              <a:t> (8 condition labels, ~2,300 rows) </a:t>
            </a:r>
            <a:endParaRPr sz="3000">
              <a:solidFill>
                <a:srgbClr val="05066D"/>
              </a:solidFill>
            </a:endParaRPr>
          </a:p>
        </p:txBody>
      </p:sp>
      <p:sp>
        <p:nvSpPr>
          <p:cNvPr id="262" name="Google Shape;262;p20"/>
          <p:cNvSpPr/>
          <p:nvPr/>
        </p:nvSpPr>
        <p:spPr>
          <a:xfrm>
            <a:off x="1436875" y="8559475"/>
            <a:ext cx="3699000" cy="753300"/>
          </a:xfrm>
          <a:prstGeom prst="roundRect">
            <a:avLst>
              <a:gd fmla="val 16667" name="adj"/>
            </a:avLst>
          </a:prstGeom>
          <a:solidFill>
            <a:srgbClr val="05066D"/>
          </a:solidFill>
          <a:ln cap="flat" cmpd="sng" w="38100">
            <a:solidFill>
              <a:srgbClr val="050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</a:rPr>
              <a:t>Infection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63" name="Google Shape;263;p20"/>
          <p:cNvSpPr/>
          <p:nvPr/>
        </p:nvSpPr>
        <p:spPr>
          <a:xfrm>
            <a:off x="7294600" y="8559463"/>
            <a:ext cx="3699000" cy="753300"/>
          </a:xfrm>
          <a:prstGeom prst="roundRect">
            <a:avLst>
              <a:gd fmla="val 16667" name="adj"/>
            </a:avLst>
          </a:prstGeom>
          <a:solidFill>
            <a:srgbClr val="05066D"/>
          </a:solidFill>
          <a:ln cap="flat" cmpd="sng" w="38100">
            <a:solidFill>
              <a:srgbClr val="050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</a:rPr>
              <a:t>Dermatology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64" name="Google Shape;264;p20"/>
          <p:cNvSpPr/>
          <p:nvPr/>
        </p:nvSpPr>
        <p:spPr>
          <a:xfrm>
            <a:off x="13152325" y="8559463"/>
            <a:ext cx="3699000" cy="753300"/>
          </a:xfrm>
          <a:prstGeom prst="roundRect">
            <a:avLst>
              <a:gd fmla="val 16667" name="adj"/>
            </a:avLst>
          </a:prstGeom>
          <a:solidFill>
            <a:srgbClr val="05066D"/>
          </a:solidFill>
          <a:ln cap="flat" cmpd="sng" w="38100">
            <a:solidFill>
              <a:srgbClr val="050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</a:rPr>
              <a:t>Gastrointestinal</a:t>
            </a:r>
            <a:endParaRPr sz="3000">
              <a:solidFill>
                <a:schemeClr val="lt1"/>
              </a:solidFill>
            </a:endParaRPr>
          </a:p>
        </p:txBody>
      </p:sp>
      <p:cxnSp>
        <p:nvCxnSpPr>
          <p:cNvPr id="265" name="Google Shape;265;p20"/>
          <p:cNvCxnSpPr>
            <a:stCxn id="248" idx="2"/>
            <a:endCxn id="262" idx="0"/>
          </p:cNvCxnSpPr>
          <p:nvPr/>
        </p:nvCxnSpPr>
        <p:spPr>
          <a:xfrm>
            <a:off x="3286135" y="7124797"/>
            <a:ext cx="300" cy="143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0"/>
          <p:cNvCxnSpPr>
            <a:endCxn id="263" idx="0"/>
          </p:cNvCxnSpPr>
          <p:nvPr/>
        </p:nvCxnSpPr>
        <p:spPr>
          <a:xfrm>
            <a:off x="9143800" y="7124863"/>
            <a:ext cx="300" cy="143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0"/>
          <p:cNvCxnSpPr>
            <a:endCxn id="264" idx="0"/>
          </p:cNvCxnSpPr>
          <p:nvPr/>
        </p:nvCxnSpPr>
        <p:spPr>
          <a:xfrm>
            <a:off x="15001825" y="7126063"/>
            <a:ext cx="0" cy="143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8" name="Google Shape;268;p20"/>
          <p:cNvSpPr txBox="1"/>
          <p:nvPr/>
        </p:nvSpPr>
        <p:spPr>
          <a:xfrm>
            <a:off x="4625836" y="540371"/>
            <a:ext cx="9036300" cy="1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83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endParaRPr>
              <a:solidFill>
                <a:srgbClr val="05066D"/>
              </a:solidFill>
            </a:endParaRPr>
          </a:p>
        </p:txBody>
      </p:sp>
      <p:pic>
        <p:nvPicPr>
          <p:cNvPr id="269" name="Google Shape;26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8970" y="2856870"/>
            <a:ext cx="1434598" cy="143459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0"/>
          <p:cNvSpPr/>
          <p:nvPr/>
        </p:nvSpPr>
        <p:spPr>
          <a:xfrm>
            <a:off x="8339347" y="2768360"/>
            <a:ext cx="1609344" cy="1609344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6408" y="2855483"/>
            <a:ext cx="1434598" cy="143459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0"/>
          <p:cNvSpPr/>
          <p:nvPr/>
        </p:nvSpPr>
        <p:spPr>
          <a:xfrm>
            <a:off x="14186885" y="2769222"/>
            <a:ext cx="1609344" cy="1609344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3945" y="2856345"/>
            <a:ext cx="1434598" cy="1434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"/>
          <p:cNvSpPr/>
          <p:nvPr/>
        </p:nvSpPr>
        <p:spPr>
          <a:xfrm>
            <a:off x="12003619" y="-6435461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9" name="Google Shape;279;p21"/>
          <p:cNvSpPr/>
          <p:nvPr/>
        </p:nvSpPr>
        <p:spPr>
          <a:xfrm>
            <a:off x="-4802575" y="4054384"/>
            <a:ext cx="11355339" cy="11355339"/>
          </a:xfrm>
          <a:custGeom>
            <a:rect b="b" l="l" r="r" t="t"/>
            <a:pathLst>
              <a:path extrusionOk="0" h="11355339" w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80" name="Google Shape;280;p21"/>
          <p:cNvGrpSpPr/>
          <p:nvPr/>
        </p:nvGrpSpPr>
        <p:grpSpPr>
          <a:xfrm>
            <a:off x="398158" y="430453"/>
            <a:ext cx="953902" cy="953902"/>
            <a:chOff x="0" y="0"/>
            <a:chExt cx="812800" cy="812800"/>
          </a:xfrm>
        </p:grpSpPr>
        <p:sp>
          <p:nvSpPr>
            <p:cNvPr id="281" name="Google Shape;281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E4EEFF"/>
                </a:gs>
                <a:gs pos="100000">
                  <a:srgbClr val="B0C5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000" u="none" cap="none" strike="noStrike">
                  <a:solidFill>
                    <a:srgbClr val="05066D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4000"/>
            </a:p>
          </p:txBody>
        </p:sp>
      </p:grpSp>
      <p:pic>
        <p:nvPicPr>
          <p:cNvPr id="283" name="Google Shape;283;p21" title="Screenshot 2025-04-29 at 12.14.29 PM.png"/>
          <p:cNvPicPr preferRelativeResize="0"/>
          <p:nvPr/>
        </p:nvPicPr>
        <p:blipFill rotWithShape="1">
          <a:blip r:embed="rId4">
            <a:alphaModFix/>
          </a:blip>
          <a:srcRect b="0" l="0" r="852" t="0"/>
          <a:stretch/>
        </p:blipFill>
        <p:spPr>
          <a:xfrm>
            <a:off x="8197450" y="991322"/>
            <a:ext cx="9896526" cy="931232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1"/>
          <p:cNvSpPr/>
          <p:nvPr/>
        </p:nvSpPr>
        <p:spPr>
          <a:xfrm>
            <a:off x="1352050" y="2894500"/>
            <a:ext cx="6845400" cy="55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5066D"/>
                </a:solidFill>
              </a:rPr>
              <a:t>RoBERTa </a:t>
            </a:r>
            <a:r>
              <a:rPr lang="en-US" sz="3000">
                <a:solidFill>
                  <a:srgbClr val="05066D"/>
                </a:solidFill>
              </a:rPr>
              <a:t>(best performer)</a:t>
            </a:r>
            <a:endParaRPr sz="3000">
              <a:solidFill>
                <a:srgbClr val="05066D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5066D"/>
              </a:buClr>
              <a:buSzPts val="3000"/>
              <a:buChar char="-"/>
            </a:pPr>
            <a:r>
              <a:rPr lang="en-US" sz="3000">
                <a:solidFill>
                  <a:srgbClr val="05066D"/>
                </a:solidFill>
              </a:rPr>
              <a:t>Mean </a:t>
            </a:r>
            <a:r>
              <a:rPr b="1" lang="en-US" sz="3000">
                <a:solidFill>
                  <a:srgbClr val="05066D"/>
                </a:solidFill>
              </a:rPr>
              <a:t>Accuracy</a:t>
            </a:r>
            <a:r>
              <a:rPr lang="en-US" sz="3000">
                <a:solidFill>
                  <a:srgbClr val="05066D"/>
                </a:solidFill>
              </a:rPr>
              <a:t>: 0.9182</a:t>
            </a:r>
            <a:endParaRPr sz="3000">
              <a:solidFill>
                <a:srgbClr val="05066D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5066D"/>
              </a:buClr>
              <a:buSzPts val="3000"/>
              <a:buChar char="-"/>
            </a:pPr>
            <a:r>
              <a:rPr lang="en-US" sz="3000">
                <a:solidFill>
                  <a:srgbClr val="05066D"/>
                </a:solidFill>
              </a:rPr>
              <a:t>Mean </a:t>
            </a:r>
            <a:r>
              <a:rPr b="1" lang="en-US" sz="3000">
                <a:solidFill>
                  <a:srgbClr val="05066D"/>
                </a:solidFill>
              </a:rPr>
              <a:t>F1 Score</a:t>
            </a:r>
            <a:r>
              <a:rPr lang="en-US" sz="3000">
                <a:solidFill>
                  <a:srgbClr val="05066D"/>
                </a:solidFill>
              </a:rPr>
              <a:t>: 0.9183</a:t>
            </a:r>
            <a:endParaRPr sz="3000">
              <a:solidFill>
                <a:srgbClr val="05066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5066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5066D"/>
                </a:solidFill>
              </a:rPr>
              <a:t>BERT-base</a:t>
            </a:r>
            <a:endParaRPr sz="3000">
              <a:solidFill>
                <a:srgbClr val="05066D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5066D"/>
              </a:buClr>
              <a:buSzPts val="3000"/>
              <a:buChar char="-"/>
            </a:pPr>
            <a:r>
              <a:rPr lang="en-US" sz="3000">
                <a:solidFill>
                  <a:srgbClr val="05066D"/>
                </a:solidFill>
              </a:rPr>
              <a:t>Mean </a:t>
            </a:r>
            <a:r>
              <a:rPr b="1" lang="en-US" sz="3000">
                <a:solidFill>
                  <a:srgbClr val="05066D"/>
                </a:solidFill>
              </a:rPr>
              <a:t>Accuracy</a:t>
            </a:r>
            <a:r>
              <a:rPr lang="en-US" sz="3000">
                <a:solidFill>
                  <a:srgbClr val="05066D"/>
                </a:solidFill>
              </a:rPr>
              <a:t>: 0.9091</a:t>
            </a:r>
            <a:endParaRPr sz="3000">
              <a:solidFill>
                <a:srgbClr val="05066D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5066D"/>
              </a:buClr>
              <a:buSzPts val="3000"/>
              <a:buChar char="-"/>
            </a:pPr>
            <a:r>
              <a:rPr lang="en-US" sz="3000">
                <a:solidFill>
                  <a:srgbClr val="05066D"/>
                </a:solidFill>
              </a:rPr>
              <a:t>Mean </a:t>
            </a:r>
            <a:r>
              <a:rPr b="1" lang="en-US" sz="3000">
                <a:solidFill>
                  <a:srgbClr val="05066D"/>
                </a:solidFill>
              </a:rPr>
              <a:t>F1 Score</a:t>
            </a:r>
            <a:r>
              <a:rPr lang="en-US" sz="3000">
                <a:solidFill>
                  <a:srgbClr val="05066D"/>
                </a:solidFill>
              </a:rPr>
              <a:t>: 0.9088</a:t>
            </a:r>
            <a:endParaRPr b="1" sz="3000">
              <a:solidFill>
                <a:srgbClr val="05066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5066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5066D"/>
                </a:solidFill>
              </a:rPr>
              <a:t>DistilBERT</a:t>
            </a:r>
            <a:endParaRPr b="1" sz="3000">
              <a:solidFill>
                <a:srgbClr val="05066D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5066D"/>
              </a:buClr>
              <a:buSzPts val="3000"/>
              <a:buChar char="-"/>
            </a:pPr>
            <a:r>
              <a:rPr lang="en-US" sz="3000">
                <a:solidFill>
                  <a:srgbClr val="05066D"/>
                </a:solidFill>
              </a:rPr>
              <a:t>Mean </a:t>
            </a:r>
            <a:r>
              <a:rPr b="1" lang="en-US" sz="3000">
                <a:solidFill>
                  <a:srgbClr val="05066D"/>
                </a:solidFill>
              </a:rPr>
              <a:t>Accuracy</a:t>
            </a:r>
            <a:r>
              <a:rPr lang="en-US" sz="3000">
                <a:solidFill>
                  <a:srgbClr val="05066D"/>
                </a:solidFill>
              </a:rPr>
              <a:t>: 0.7990</a:t>
            </a:r>
            <a:endParaRPr sz="3000">
              <a:solidFill>
                <a:srgbClr val="05066D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5066D"/>
              </a:buClr>
              <a:buSzPts val="3000"/>
              <a:buChar char="-"/>
            </a:pPr>
            <a:r>
              <a:rPr lang="en-US" sz="3000">
                <a:solidFill>
                  <a:srgbClr val="05066D"/>
                </a:solidFill>
              </a:rPr>
              <a:t>Mean </a:t>
            </a:r>
            <a:r>
              <a:rPr b="1" lang="en-US" sz="3000">
                <a:solidFill>
                  <a:srgbClr val="05066D"/>
                </a:solidFill>
              </a:rPr>
              <a:t>F1 Score</a:t>
            </a:r>
            <a:r>
              <a:rPr lang="en-US" sz="3000">
                <a:solidFill>
                  <a:srgbClr val="05066D"/>
                </a:solidFill>
              </a:rPr>
              <a:t>: 0.7994</a:t>
            </a:r>
            <a:endParaRPr b="1" sz="3000">
              <a:solidFill>
                <a:srgbClr val="05066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1"/>
          <p:cNvSpPr txBox="1"/>
          <p:nvPr/>
        </p:nvSpPr>
        <p:spPr>
          <a:xfrm>
            <a:off x="1552225" y="368600"/>
            <a:ext cx="14869800" cy="22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Pretrained Model </a:t>
            </a:r>
            <a:endParaRPr sz="6700">
              <a:solidFill>
                <a:srgbClr val="0506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Comparisons</a:t>
            </a:r>
            <a:endParaRPr sz="6700"/>
          </a:p>
        </p:txBody>
      </p:sp>
      <p:sp>
        <p:nvSpPr>
          <p:cNvPr id="286" name="Google Shape;286;p21"/>
          <p:cNvSpPr/>
          <p:nvPr/>
        </p:nvSpPr>
        <p:spPr>
          <a:xfrm>
            <a:off x="1352050" y="4709600"/>
            <a:ext cx="5617800" cy="169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